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0" r:id="rId4"/>
    <p:sldId id="259" r:id="rId5"/>
    <p:sldId id="262" r:id="rId6"/>
    <p:sldId id="264" r:id="rId7"/>
    <p:sldId id="261" r:id="rId8"/>
    <p:sldId id="265" r:id="rId9"/>
    <p:sldId id="266" r:id="rId10"/>
    <p:sldId id="269" r:id="rId11"/>
    <p:sldId id="270" r:id="rId12"/>
    <p:sldId id="267" r:id="rId13"/>
    <p:sldId id="271" r:id="rId14"/>
    <p:sldId id="272" r:id="rId15"/>
    <p:sldId id="273" r:id="rId16"/>
    <p:sldId id="277" r:id="rId17"/>
    <p:sldId id="274" r:id="rId18"/>
    <p:sldId id="276" r:id="rId19"/>
    <p:sldId id="278" r:id="rId20"/>
    <p:sldId id="279" r:id="rId21"/>
    <p:sldId id="25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008" y="-6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4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7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5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2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6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1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4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2EAA-B104-AF4A-9C38-D0A9341AE10B}" type="datetimeFigureOut">
              <a:rPr lang="en-US" smtClean="0"/>
              <a:t>25/04/17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4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bg1">
              <a:lumMod val="95000"/>
            </a:schemeClr>
          </a:solidFill>
          <a:latin typeface="Montserrat-Regular"/>
          <a:ea typeface="+mj-ea"/>
          <a:cs typeface="Montserrat-Regular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F2F2F2"/>
          </a:solidFill>
          <a:latin typeface="Montserrat-Regular"/>
          <a:ea typeface="+mn-ea"/>
          <a:cs typeface="Montserrat-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2F2F2"/>
          </a:solidFill>
          <a:latin typeface="Montserrat Light"/>
          <a:ea typeface="+mn-ea"/>
          <a:cs typeface="Montserrat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2F2F2"/>
          </a:solidFill>
          <a:latin typeface="Montserrat Hairline"/>
          <a:ea typeface="+mn-ea"/>
          <a:cs typeface="Montserrat Hairlin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2F2F2"/>
          </a:solidFill>
          <a:latin typeface="Montserrat Hairline"/>
          <a:ea typeface="+mn-ea"/>
          <a:cs typeface="Montserrat Hairlin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2F2F2"/>
          </a:solidFill>
          <a:latin typeface="Montserrat Hairline"/>
          <a:ea typeface="+mn-ea"/>
          <a:cs typeface="Montserrat Hairlin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ERMON SERIES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774"/>
            <a:ext cx="8229600" cy="3823009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baseline="30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46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 While he was still speaking to the people, behold, his mother and his brothers stood outside, asking to speak to him. </a:t>
            </a:r>
            <a:r>
              <a:rPr lang="en-GB" baseline="30000" dirty="0">
                <a:solidFill>
                  <a:schemeClr val="bg1"/>
                </a:solidFill>
                <a:latin typeface="Montserrat Light"/>
                <a:cs typeface="Montserrat Light"/>
              </a:rPr>
              <a:t>48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 But he replied to the man who told him, “Who is my mother, and who are my brothers?” </a:t>
            </a:r>
            <a:r>
              <a:rPr lang="en-GB" baseline="30000" dirty="0">
                <a:solidFill>
                  <a:schemeClr val="bg1"/>
                </a:solidFill>
                <a:latin typeface="Montserrat Light"/>
                <a:cs typeface="Montserrat Light"/>
              </a:rPr>
              <a:t>49 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And stretching out his hand toward his disciples, he said, “Here are my mother and my brothers! </a:t>
            </a:r>
            <a:r>
              <a:rPr lang="en-GB" baseline="30000" dirty="0">
                <a:solidFill>
                  <a:schemeClr val="bg1"/>
                </a:solidFill>
                <a:latin typeface="Montserrat Light"/>
                <a:cs typeface="Montserrat Light"/>
              </a:rPr>
              <a:t>50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 For whoever does the will of my Father in heaven is my brother and sister and mother.</a:t>
            </a:r>
            <a:r>
              <a:rPr lang="en-GB" dirty="0" smtClean="0">
                <a:solidFill>
                  <a:schemeClr val="bg1"/>
                </a:solidFill>
                <a:latin typeface="Montserrat Light"/>
                <a:cs typeface="Montserrat Light"/>
              </a:rPr>
              <a:t>” </a:t>
            </a: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(Matthew </a:t>
            </a:r>
            <a:r>
              <a:rPr lang="en-GB" sz="2000" dirty="0">
                <a:solidFill>
                  <a:schemeClr val="bg1"/>
                </a:solidFill>
                <a:latin typeface="Montserrat Light"/>
                <a:cs typeface="Montserrat Light"/>
              </a:rPr>
              <a:t>12:</a:t>
            </a: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46)</a:t>
            </a:r>
            <a:endParaRPr lang="en-GB" sz="20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801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774"/>
            <a:ext cx="8229600" cy="3823009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baseline="30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46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 While he was still speaking to the people, behold, his mother and his brothers stood outside, asking to speak to him. </a:t>
            </a:r>
            <a:r>
              <a:rPr lang="en-GB" baseline="30000" dirty="0">
                <a:solidFill>
                  <a:schemeClr val="bg1"/>
                </a:solidFill>
                <a:latin typeface="Montserrat Light"/>
                <a:cs typeface="Montserrat Light"/>
              </a:rPr>
              <a:t>48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 But he replied to the man who told him, “Who is my mother, and who are my brothers?” </a:t>
            </a:r>
            <a:r>
              <a:rPr lang="en-GB" baseline="30000" dirty="0">
                <a:solidFill>
                  <a:schemeClr val="bg1"/>
                </a:solidFill>
                <a:latin typeface="Montserrat Light"/>
                <a:cs typeface="Montserrat Light"/>
              </a:rPr>
              <a:t>49 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And stretching out his hand toward his disciples, he said, “Here are my mother and my brothers! </a:t>
            </a:r>
            <a:r>
              <a:rPr lang="en-GB" baseline="30000" dirty="0">
                <a:solidFill>
                  <a:schemeClr val="bg1"/>
                </a:solidFill>
                <a:latin typeface="Montserrat Light"/>
                <a:cs typeface="Montserrat Light"/>
              </a:rPr>
              <a:t>50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 For whoever does the will of my Father in heaven is my brother and sister and mother.</a:t>
            </a:r>
            <a:r>
              <a:rPr lang="en-GB" dirty="0" smtClean="0">
                <a:solidFill>
                  <a:schemeClr val="bg1"/>
                </a:solidFill>
                <a:latin typeface="Montserrat Light"/>
                <a:cs typeface="Montserrat Light"/>
              </a:rPr>
              <a:t>” </a:t>
            </a: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(Matthew </a:t>
            </a:r>
            <a:r>
              <a:rPr lang="en-GB" sz="2000" dirty="0">
                <a:solidFill>
                  <a:schemeClr val="bg1"/>
                </a:solidFill>
                <a:latin typeface="Montserrat Light"/>
                <a:cs typeface="Montserrat Light"/>
              </a:rPr>
              <a:t>12:</a:t>
            </a: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46)</a:t>
            </a:r>
            <a:endParaRPr lang="en-GB" sz="20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624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#1 – A REAL FAMILY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1. You are saved to </a:t>
            </a:r>
            <a:r>
              <a:rPr lang="en-GB" sz="2800" u="sng" dirty="0" smtClean="0">
                <a:solidFill>
                  <a:schemeClr val="bg1">
                    <a:lumMod val="85000"/>
                  </a:schemeClr>
                </a:solidFill>
              </a:rPr>
              <a:t>be part</a:t>
            </a: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 of God’s family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2. You are saved to </a:t>
            </a:r>
            <a:r>
              <a:rPr lang="en-GB" sz="2800" u="sng" dirty="0" smtClean="0">
                <a:solidFill>
                  <a:schemeClr val="bg1"/>
                </a:solidFill>
              </a:rPr>
              <a:t>build up</a:t>
            </a:r>
            <a:r>
              <a:rPr lang="en-GB" sz="2800" dirty="0" smtClean="0">
                <a:solidFill>
                  <a:schemeClr val="bg1"/>
                </a:solidFill>
              </a:rPr>
              <a:t> God’s family</a:t>
            </a:r>
          </a:p>
        </p:txBody>
      </p:sp>
    </p:spTree>
    <p:extLst>
      <p:ext uri="{BB962C8B-B14F-4D97-AF65-F5344CB8AC3E}">
        <p14:creationId xmlns:p14="http://schemas.microsoft.com/office/powerpoint/2010/main" val="409811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774"/>
            <a:ext cx="8229600" cy="3823009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baseline="30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19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 So then you are no longer strangers and aliens, but you are fellow citizens with the saints and </a:t>
            </a:r>
            <a:r>
              <a:rPr lang="en-GB" u="sng" dirty="0">
                <a:solidFill>
                  <a:schemeClr val="bg1"/>
                </a:solidFill>
                <a:latin typeface="Montserrat Light"/>
                <a:cs typeface="Montserrat Light"/>
              </a:rPr>
              <a:t>members of the household of </a:t>
            </a:r>
            <a:r>
              <a:rPr lang="en-GB" u="sng" dirty="0" smtClean="0">
                <a:solidFill>
                  <a:schemeClr val="bg1"/>
                </a:solidFill>
                <a:latin typeface="Montserrat Light"/>
                <a:cs typeface="Montserrat Light"/>
              </a:rPr>
              <a:t>God</a:t>
            </a:r>
            <a:r>
              <a:rPr lang="en-GB" dirty="0" smtClean="0">
                <a:solidFill>
                  <a:schemeClr val="bg1"/>
                </a:solidFill>
                <a:latin typeface="Montserrat Light"/>
                <a:cs typeface="Montserrat Light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(Ephesians 2:19)</a:t>
            </a:r>
          </a:p>
          <a:p>
            <a:pPr>
              <a:lnSpc>
                <a:spcPct val="120000"/>
              </a:lnSpc>
            </a:pPr>
            <a:endParaRPr lang="en-GB" sz="20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306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774"/>
            <a:ext cx="8229600" cy="382300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Montserrat Light"/>
                <a:cs typeface="Montserrat Light"/>
              </a:rPr>
              <a:t>10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 so that </a:t>
            </a:r>
            <a:r>
              <a:rPr lang="en-GB" u="sng" dirty="0">
                <a:solidFill>
                  <a:schemeClr val="bg1"/>
                </a:solidFill>
                <a:latin typeface="Montserrat Light"/>
                <a:cs typeface="Montserrat Light"/>
              </a:rPr>
              <a:t>through the </a:t>
            </a:r>
            <a:r>
              <a:rPr lang="en-GB" u="sng" dirty="0" smtClean="0">
                <a:solidFill>
                  <a:schemeClr val="bg1"/>
                </a:solidFill>
                <a:latin typeface="Montserrat Light"/>
                <a:cs typeface="Montserrat Light"/>
              </a:rPr>
              <a:t>church</a:t>
            </a:r>
            <a:r>
              <a:rPr lang="en-GB" dirty="0" smtClean="0">
                <a:solidFill>
                  <a:schemeClr val="bg1"/>
                </a:solidFill>
                <a:latin typeface="Montserrat Light"/>
                <a:cs typeface="Montserrat Light"/>
              </a:rPr>
              <a:t> the 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manifold wisdom of God might now be made known to the rulers and authorities in the heavenly places.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(Ephesians 3:10)</a:t>
            </a:r>
          </a:p>
          <a:p>
            <a:pPr>
              <a:lnSpc>
                <a:spcPct val="120000"/>
              </a:lnSpc>
            </a:pPr>
            <a:endParaRPr lang="en-GB" sz="20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20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774"/>
            <a:ext cx="8229600" cy="3823009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baseline="30000" dirty="0" smtClean="0">
                <a:latin typeface="Montserrat Light"/>
                <a:cs typeface="Montserrat Light"/>
              </a:rPr>
              <a:t>15</a:t>
            </a:r>
            <a:r>
              <a:rPr lang="en-GB" baseline="30000" dirty="0">
                <a:latin typeface="Montserrat Light"/>
                <a:cs typeface="Montserrat Light"/>
              </a:rPr>
              <a:t> </a:t>
            </a:r>
            <a:r>
              <a:rPr lang="en-GB" dirty="0">
                <a:latin typeface="Montserrat Light"/>
                <a:cs typeface="Montserrat Light"/>
              </a:rPr>
              <a:t>… we are to grow up in every way into him who is the head, into Christ, </a:t>
            </a:r>
            <a:r>
              <a:rPr lang="en-GB" baseline="30000" dirty="0">
                <a:latin typeface="Montserrat Light"/>
                <a:cs typeface="Montserrat Light"/>
              </a:rPr>
              <a:t>16 </a:t>
            </a:r>
            <a:r>
              <a:rPr lang="en-GB" dirty="0">
                <a:latin typeface="Montserrat Light"/>
                <a:cs typeface="Montserrat Light"/>
              </a:rPr>
              <a:t>from whom the whole body, </a:t>
            </a:r>
            <a:r>
              <a:rPr lang="en-GB" u="sng" dirty="0">
                <a:latin typeface="Montserrat Light"/>
                <a:cs typeface="Montserrat Light"/>
              </a:rPr>
              <a:t>joined and held together</a:t>
            </a:r>
            <a:r>
              <a:rPr lang="en-GB" dirty="0">
                <a:latin typeface="Montserrat Light"/>
                <a:cs typeface="Montserrat Light"/>
              </a:rPr>
              <a:t> by every joint with which it is equipped, </a:t>
            </a:r>
            <a:r>
              <a:rPr lang="en-GB" u="sng" dirty="0">
                <a:latin typeface="Montserrat Light"/>
                <a:cs typeface="Montserrat Light"/>
              </a:rPr>
              <a:t>when each part is working properly</a:t>
            </a:r>
            <a:r>
              <a:rPr lang="en-GB" dirty="0">
                <a:latin typeface="Montserrat Light"/>
                <a:cs typeface="Montserrat Light"/>
              </a:rPr>
              <a:t>, makes the body grow so that it </a:t>
            </a:r>
            <a:r>
              <a:rPr lang="en-GB" u="sng" dirty="0">
                <a:latin typeface="Montserrat Light"/>
                <a:cs typeface="Montserrat Light"/>
              </a:rPr>
              <a:t>builds itself </a:t>
            </a:r>
            <a:r>
              <a:rPr lang="en-GB" u="sng" dirty="0" smtClean="0">
                <a:latin typeface="Montserrat Light"/>
                <a:cs typeface="Montserrat Light"/>
              </a:rPr>
              <a:t>up</a:t>
            </a:r>
            <a:r>
              <a:rPr lang="en-GB" dirty="0" smtClean="0">
                <a:latin typeface="Montserrat Light"/>
                <a:cs typeface="Montserrat Light"/>
              </a:rPr>
              <a:t> in </a:t>
            </a:r>
            <a:r>
              <a:rPr lang="en-GB" dirty="0">
                <a:latin typeface="Montserrat Light"/>
                <a:cs typeface="Montserrat Light"/>
              </a:rPr>
              <a:t>love. 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(</a:t>
            </a:r>
            <a:r>
              <a:rPr lang="en-GB" sz="2000" dirty="0">
                <a:latin typeface="Montserrat Light"/>
                <a:cs typeface="Montserrat Light"/>
              </a:rPr>
              <a:t>Ephesians 4v 15-</a:t>
            </a:r>
            <a:r>
              <a:rPr lang="en-GB" sz="2000" dirty="0" smtClean="0">
                <a:latin typeface="Montserrat Light"/>
                <a:cs typeface="Montserrat Light"/>
              </a:rPr>
              <a:t>16</a:t>
            </a: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)</a:t>
            </a:r>
          </a:p>
          <a:p>
            <a:pPr>
              <a:lnSpc>
                <a:spcPct val="120000"/>
              </a:lnSpc>
            </a:pPr>
            <a:endParaRPr lang="en-GB" sz="20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55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#1 – A REAL FAMILY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1. You are saved to </a:t>
            </a:r>
            <a:r>
              <a:rPr lang="en-GB" sz="2800" u="sng" dirty="0" smtClean="0">
                <a:solidFill>
                  <a:schemeClr val="bg1">
                    <a:lumMod val="85000"/>
                  </a:schemeClr>
                </a:solidFill>
              </a:rPr>
              <a:t>be part</a:t>
            </a: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 of God’s family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2. You are saved to </a:t>
            </a:r>
            <a:r>
              <a:rPr lang="en-GB" sz="2800" u="sng" dirty="0" smtClean="0">
                <a:solidFill>
                  <a:schemeClr val="bg1"/>
                </a:solidFill>
              </a:rPr>
              <a:t>build up</a:t>
            </a:r>
            <a:r>
              <a:rPr lang="en-GB" sz="2800" dirty="0" smtClean="0">
                <a:solidFill>
                  <a:schemeClr val="bg1"/>
                </a:solidFill>
              </a:rPr>
              <a:t> God’s family</a:t>
            </a:r>
          </a:p>
          <a:p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(a) Meeting together deliberately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	(b) Everyone playing their part</a:t>
            </a:r>
          </a:p>
        </p:txBody>
      </p:sp>
    </p:spTree>
    <p:extLst>
      <p:ext uri="{BB962C8B-B14F-4D97-AF65-F5344CB8AC3E}">
        <p14:creationId xmlns:p14="http://schemas.microsoft.com/office/powerpoint/2010/main" val="29158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774"/>
            <a:ext cx="8229600" cy="3823009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baseline="30000" dirty="0" smtClean="0">
                <a:latin typeface="Montserrat Light"/>
                <a:cs typeface="Montserrat Light"/>
              </a:rPr>
              <a:t>24</a:t>
            </a:r>
            <a:r>
              <a:rPr lang="en-GB" dirty="0">
                <a:latin typeface="Montserrat Light"/>
                <a:cs typeface="Montserrat Light"/>
              </a:rPr>
              <a:t> And let us consider how to stir up one another to love and good works, </a:t>
            </a:r>
            <a:r>
              <a:rPr lang="en-GB" baseline="30000" dirty="0">
                <a:latin typeface="Montserrat Light"/>
                <a:cs typeface="Montserrat Light"/>
              </a:rPr>
              <a:t>25</a:t>
            </a:r>
            <a:r>
              <a:rPr lang="en-GB" dirty="0">
                <a:latin typeface="Montserrat Light"/>
                <a:cs typeface="Montserrat Light"/>
              </a:rPr>
              <a:t> </a:t>
            </a:r>
            <a:r>
              <a:rPr lang="en-GB" u="sng" dirty="0">
                <a:latin typeface="Montserrat Light"/>
                <a:cs typeface="Montserrat Light"/>
              </a:rPr>
              <a:t>not neglecting to meet together, as is the habit of some</a:t>
            </a:r>
            <a:r>
              <a:rPr lang="en-GB" dirty="0">
                <a:latin typeface="Montserrat Light"/>
                <a:cs typeface="Montserrat Light"/>
              </a:rPr>
              <a:t>, but encouraging one another, and all the more as you see the Day drawing near. 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(</a:t>
            </a:r>
            <a:r>
              <a:rPr lang="en-GB" sz="2000" dirty="0" err="1">
                <a:latin typeface="Montserrat Light"/>
                <a:cs typeface="Montserrat Light"/>
              </a:rPr>
              <a:t>Heb</a:t>
            </a:r>
            <a:r>
              <a:rPr lang="en-GB" sz="2000" dirty="0">
                <a:latin typeface="Montserrat Light"/>
                <a:cs typeface="Montserrat Light"/>
              </a:rPr>
              <a:t> </a:t>
            </a:r>
            <a:r>
              <a:rPr lang="en-GB" sz="2000" dirty="0" smtClean="0">
                <a:latin typeface="Montserrat Light"/>
                <a:cs typeface="Montserrat Light"/>
              </a:rPr>
              <a:t>10v25</a:t>
            </a: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)</a:t>
            </a:r>
          </a:p>
          <a:p>
            <a:pPr>
              <a:lnSpc>
                <a:spcPct val="120000"/>
              </a:lnSpc>
            </a:pPr>
            <a:endParaRPr lang="en-GB" sz="20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689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#1 – A REAL FAMILY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1. You are saved to </a:t>
            </a:r>
            <a:r>
              <a:rPr lang="en-GB" sz="2800" u="sng" dirty="0" smtClean="0">
                <a:solidFill>
                  <a:schemeClr val="bg1">
                    <a:lumMod val="85000"/>
                  </a:schemeClr>
                </a:solidFill>
              </a:rPr>
              <a:t>be part</a:t>
            </a: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 of God’s family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2. You are saved to </a:t>
            </a:r>
            <a:r>
              <a:rPr lang="en-GB" sz="2800" u="sng" dirty="0" smtClean="0">
                <a:solidFill>
                  <a:schemeClr val="bg1"/>
                </a:solidFill>
              </a:rPr>
              <a:t>build up</a:t>
            </a:r>
            <a:r>
              <a:rPr lang="en-GB" sz="2800" dirty="0" smtClean="0">
                <a:solidFill>
                  <a:schemeClr val="bg1"/>
                </a:solidFill>
              </a:rPr>
              <a:t> God’s family</a:t>
            </a:r>
          </a:p>
          <a:p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(a) Meeting together deliberately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	(b) Everyone playing their part</a:t>
            </a:r>
          </a:p>
        </p:txBody>
      </p:sp>
    </p:spTree>
    <p:extLst>
      <p:ext uri="{BB962C8B-B14F-4D97-AF65-F5344CB8AC3E}">
        <p14:creationId xmlns:p14="http://schemas.microsoft.com/office/powerpoint/2010/main" val="38646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774"/>
            <a:ext cx="8229600" cy="3823009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baseline="30000" dirty="0" smtClean="0">
                <a:latin typeface="Montserrat Light"/>
                <a:cs typeface="Montserrat Light"/>
              </a:rPr>
              <a:t>15</a:t>
            </a:r>
            <a:r>
              <a:rPr lang="en-GB" baseline="30000" dirty="0">
                <a:latin typeface="Montserrat Light"/>
                <a:cs typeface="Montserrat Light"/>
              </a:rPr>
              <a:t> </a:t>
            </a:r>
            <a:r>
              <a:rPr lang="en-GB" dirty="0">
                <a:latin typeface="Montserrat Light"/>
                <a:cs typeface="Montserrat Light"/>
              </a:rPr>
              <a:t>… we are to grow up in every way into him who is the head, into Christ, </a:t>
            </a:r>
            <a:r>
              <a:rPr lang="en-GB" baseline="30000" dirty="0">
                <a:latin typeface="Montserrat Light"/>
                <a:cs typeface="Montserrat Light"/>
              </a:rPr>
              <a:t>16 </a:t>
            </a:r>
            <a:r>
              <a:rPr lang="en-GB" dirty="0">
                <a:latin typeface="Montserrat Light"/>
                <a:cs typeface="Montserrat Light"/>
              </a:rPr>
              <a:t>from whom the whole body, </a:t>
            </a:r>
            <a:r>
              <a:rPr lang="en-GB" u="sng" dirty="0">
                <a:latin typeface="Montserrat Light"/>
                <a:cs typeface="Montserrat Light"/>
              </a:rPr>
              <a:t>joined and held together</a:t>
            </a:r>
            <a:r>
              <a:rPr lang="en-GB" dirty="0">
                <a:latin typeface="Montserrat Light"/>
                <a:cs typeface="Montserrat Light"/>
              </a:rPr>
              <a:t> by every joint with which it is equipped, </a:t>
            </a:r>
            <a:r>
              <a:rPr lang="en-GB" u="sng" dirty="0">
                <a:latin typeface="Montserrat Light"/>
                <a:cs typeface="Montserrat Light"/>
              </a:rPr>
              <a:t>when each part is working properly</a:t>
            </a:r>
            <a:r>
              <a:rPr lang="en-GB" dirty="0">
                <a:latin typeface="Montserrat Light"/>
                <a:cs typeface="Montserrat Light"/>
              </a:rPr>
              <a:t>, makes the body grow so that it </a:t>
            </a:r>
            <a:r>
              <a:rPr lang="en-GB" u="sng" dirty="0">
                <a:latin typeface="Montserrat Light"/>
                <a:cs typeface="Montserrat Light"/>
              </a:rPr>
              <a:t>builds itself </a:t>
            </a:r>
            <a:r>
              <a:rPr lang="en-GB" u="sng" dirty="0" smtClean="0">
                <a:latin typeface="Montserrat Light"/>
                <a:cs typeface="Montserrat Light"/>
              </a:rPr>
              <a:t>up</a:t>
            </a:r>
            <a:r>
              <a:rPr lang="en-GB" dirty="0" smtClean="0">
                <a:latin typeface="Montserrat Light"/>
                <a:cs typeface="Montserrat Light"/>
              </a:rPr>
              <a:t> in </a:t>
            </a:r>
            <a:r>
              <a:rPr lang="en-GB" dirty="0">
                <a:latin typeface="Montserrat Light"/>
                <a:cs typeface="Montserrat Light"/>
              </a:rPr>
              <a:t>love. 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(</a:t>
            </a:r>
            <a:r>
              <a:rPr lang="en-GB" sz="2000" dirty="0">
                <a:latin typeface="Montserrat Light"/>
                <a:cs typeface="Montserrat Light"/>
              </a:rPr>
              <a:t>Ephesians 4v 15-</a:t>
            </a:r>
            <a:r>
              <a:rPr lang="en-GB" sz="2000" dirty="0" smtClean="0">
                <a:latin typeface="Montserrat Light"/>
                <a:cs typeface="Montserrat Light"/>
              </a:rPr>
              <a:t>16</a:t>
            </a:r>
            <a:r>
              <a:rPr lang="en-GB" sz="2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)</a:t>
            </a:r>
          </a:p>
          <a:p>
            <a:pPr>
              <a:lnSpc>
                <a:spcPct val="120000"/>
              </a:lnSpc>
            </a:pPr>
            <a:endParaRPr lang="en-GB" sz="20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665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Untitled design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8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#1 – A REAL FAMILY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1. You are saved to </a:t>
            </a:r>
            <a:r>
              <a:rPr lang="en-GB" sz="2800" u="sng" dirty="0" smtClean="0">
                <a:solidFill>
                  <a:schemeClr val="bg1">
                    <a:lumMod val="85000"/>
                  </a:schemeClr>
                </a:solidFill>
              </a:rPr>
              <a:t>be part</a:t>
            </a: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 of God’s family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2. You are saved to </a:t>
            </a:r>
            <a:r>
              <a:rPr lang="en-GB" sz="2800" u="sng" dirty="0" smtClean="0">
                <a:solidFill>
                  <a:schemeClr val="bg1"/>
                </a:solidFill>
              </a:rPr>
              <a:t>build up</a:t>
            </a:r>
            <a:r>
              <a:rPr lang="en-GB" sz="2800" dirty="0" smtClean="0">
                <a:solidFill>
                  <a:schemeClr val="bg1"/>
                </a:solidFill>
              </a:rPr>
              <a:t> God’s family</a:t>
            </a:r>
          </a:p>
          <a:p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(a) Meeting together deliberately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	(b) Everyone playing their part</a:t>
            </a:r>
          </a:p>
        </p:txBody>
      </p:sp>
    </p:spTree>
    <p:extLst>
      <p:ext uri="{BB962C8B-B14F-4D97-AF65-F5344CB8AC3E}">
        <p14:creationId xmlns:p14="http://schemas.microsoft.com/office/powerpoint/2010/main" val="107102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#1 A REAL FAMILY 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7 SERMON TIT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#1 A REAL FAMILY 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TOM SHAW - GUEST SPEA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6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TOM SHAW - GUEST SPEAKER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ERIES DISCOVERING THE DNA OF OUR FAMILY OF CHUR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267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#1 A REAL FAMILY 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9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#1 – A REAL FAMILY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FFFFFF"/>
                </a:solidFill>
              </a:rPr>
              <a:t>1. You are saved to </a:t>
            </a:r>
            <a:r>
              <a:rPr lang="en-GB" sz="2800" u="sng" dirty="0" smtClean="0">
                <a:solidFill>
                  <a:srgbClr val="FFFFFF"/>
                </a:solidFill>
              </a:rPr>
              <a:t>be part</a:t>
            </a:r>
            <a:r>
              <a:rPr lang="en-GB" sz="2800" dirty="0" smtClean="0">
                <a:solidFill>
                  <a:srgbClr val="FFFFFF"/>
                </a:solidFill>
              </a:rPr>
              <a:t> of God’s family</a:t>
            </a:r>
          </a:p>
        </p:txBody>
      </p:sp>
    </p:spTree>
    <p:extLst>
      <p:ext uri="{BB962C8B-B14F-4D97-AF65-F5344CB8AC3E}">
        <p14:creationId xmlns:p14="http://schemas.microsoft.com/office/powerpoint/2010/main" val="394459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774"/>
            <a:ext cx="8229600" cy="3823009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baseline="300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4</a:t>
            </a:r>
            <a:r>
              <a:rPr lang="en-GB" baseline="30000" dirty="0">
                <a:solidFill>
                  <a:srgbClr val="FFFFFF"/>
                </a:solidFill>
                <a:latin typeface="Montserrat Light"/>
                <a:cs typeface="Montserrat Light"/>
              </a:rPr>
              <a:t> </a:t>
            </a:r>
            <a:r>
              <a:rPr lang="en-GB" dirty="0">
                <a:solidFill>
                  <a:srgbClr val="FFFFFF"/>
                </a:solidFill>
                <a:latin typeface="Montserrat Light"/>
                <a:cs typeface="Montserrat Light"/>
              </a:rPr>
              <a:t>But when the fullness of time had come, God sent forth his Son, born of woman, born under the law, </a:t>
            </a:r>
            <a:r>
              <a:rPr lang="en-GB" baseline="30000" dirty="0">
                <a:solidFill>
                  <a:srgbClr val="FFFFFF"/>
                </a:solidFill>
                <a:latin typeface="Montserrat Light"/>
                <a:cs typeface="Montserrat Light"/>
              </a:rPr>
              <a:t>5 </a:t>
            </a:r>
            <a:r>
              <a:rPr lang="en-GB" dirty="0">
                <a:solidFill>
                  <a:srgbClr val="FFFFFF"/>
                </a:solidFill>
                <a:latin typeface="Montserrat Light"/>
                <a:cs typeface="Montserrat Light"/>
              </a:rPr>
              <a:t>to redeem those who were under the law, </a:t>
            </a:r>
            <a:r>
              <a:rPr lang="en-GB" u="sng" dirty="0">
                <a:solidFill>
                  <a:srgbClr val="FFFFFF"/>
                </a:solidFill>
                <a:latin typeface="Montserrat Light"/>
                <a:cs typeface="Montserrat Light"/>
              </a:rPr>
              <a:t>so that we might receive adoption as sons</a:t>
            </a:r>
            <a:r>
              <a:rPr lang="en-GB" dirty="0">
                <a:solidFill>
                  <a:srgbClr val="FFFFFF"/>
                </a:solidFill>
                <a:latin typeface="Montserrat Light"/>
                <a:cs typeface="Montserrat Light"/>
              </a:rPr>
              <a:t>. </a:t>
            </a:r>
            <a:r>
              <a:rPr lang="en-GB" baseline="30000" dirty="0">
                <a:solidFill>
                  <a:srgbClr val="FFFFFF"/>
                </a:solidFill>
                <a:latin typeface="Montserrat Light"/>
                <a:cs typeface="Montserrat Light"/>
              </a:rPr>
              <a:t>6 </a:t>
            </a:r>
            <a:r>
              <a:rPr lang="en-GB" dirty="0">
                <a:solidFill>
                  <a:srgbClr val="FFFFFF"/>
                </a:solidFill>
                <a:latin typeface="Montserrat Light"/>
                <a:cs typeface="Montserrat Light"/>
              </a:rPr>
              <a:t>And because you are sons, God has sent the Spirit of his Son into our hearts, crying, “</a:t>
            </a:r>
            <a:r>
              <a:rPr lang="en-GB" u="sng" dirty="0">
                <a:solidFill>
                  <a:srgbClr val="FFFFFF"/>
                </a:solidFill>
                <a:latin typeface="Montserrat Light"/>
                <a:cs typeface="Montserrat Light"/>
              </a:rPr>
              <a:t>Abba! Father!</a:t>
            </a:r>
            <a:r>
              <a:rPr lang="en-GB" dirty="0">
                <a:solidFill>
                  <a:srgbClr val="FFFFFF"/>
                </a:solidFill>
                <a:latin typeface="Montserrat Light"/>
                <a:cs typeface="Montserrat Light"/>
              </a:rPr>
              <a:t>” </a:t>
            </a:r>
            <a:r>
              <a:rPr lang="en-GB" baseline="30000" dirty="0">
                <a:solidFill>
                  <a:srgbClr val="FFFFFF"/>
                </a:solidFill>
                <a:latin typeface="Montserrat Light"/>
                <a:cs typeface="Montserrat Light"/>
              </a:rPr>
              <a:t>7 </a:t>
            </a:r>
            <a:r>
              <a:rPr lang="en-GB" dirty="0">
                <a:solidFill>
                  <a:srgbClr val="FFFFFF"/>
                </a:solidFill>
                <a:latin typeface="Montserrat Light"/>
                <a:cs typeface="Montserrat Light"/>
              </a:rPr>
              <a:t>So you are no longer a slave, but a son, and if a son, then an heir through God</a:t>
            </a:r>
            <a:r>
              <a:rPr lang="en-GB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. </a:t>
            </a:r>
            <a:r>
              <a:rPr lang="en-GB" sz="2100" b="1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(Galatians 4:4-7)</a:t>
            </a:r>
            <a:r>
              <a:rPr lang="en-GB" sz="21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  </a:t>
            </a:r>
            <a:endParaRPr lang="en-GB" sz="2100" dirty="0">
              <a:solidFill>
                <a:srgbClr val="FFFFFF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41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133</Words>
  <Application>Microsoft Macintosh PowerPoint</Application>
  <PresentationFormat>On-screen Show (16:9)</PresentationFormat>
  <Paragraphs>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#1 – A REAL FAMILY</vt:lpstr>
      <vt:lpstr>PowerPoint Presentation</vt:lpstr>
      <vt:lpstr>PowerPoint Presentation</vt:lpstr>
      <vt:lpstr>PowerPoint Presentation</vt:lpstr>
      <vt:lpstr>#1 – A REAL FAMILY</vt:lpstr>
      <vt:lpstr>PowerPoint Presentation</vt:lpstr>
      <vt:lpstr>PowerPoint Presentation</vt:lpstr>
      <vt:lpstr>PowerPoint Presentation</vt:lpstr>
      <vt:lpstr>#1 – A REAL FAMILY</vt:lpstr>
      <vt:lpstr>PowerPoint Presentation</vt:lpstr>
      <vt:lpstr>#1 – A REAL FAMILY</vt:lpstr>
      <vt:lpstr>PowerPoint Presentation</vt:lpstr>
      <vt:lpstr>#1 – A REAL FAMILY</vt:lpstr>
      <vt:lpstr>PowerPoint Presentation</vt:lpstr>
    </vt:vector>
  </TitlesOfParts>
  <Company>The City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Hugh Pearce</cp:lastModifiedBy>
  <cp:revision>17</cp:revision>
  <dcterms:created xsi:type="dcterms:W3CDTF">2017-04-07T16:11:37Z</dcterms:created>
  <dcterms:modified xsi:type="dcterms:W3CDTF">2017-04-25T10:01:01Z</dcterms:modified>
</cp:coreProperties>
</file>