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 id="256" r:id="rId4"/>
    <p:sldId id="263" r:id="rId5"/>
    <p:sldId id="259" r:id="rId6"/>
    <p:sldId id="270" r:id="rId7"/>
    <p:sldId id="269" r:id="rId8"/>
    <p:sldId id="264" r:id="rId9"/>
    <p:sldId id="262" r:id="rId10"/>
    <p:sldId id="266" r:id="rId11"/>
    <p:sldId id="267" r:id="rId12"/>
    <p:sldId id="271" r:id="rId13"/>
    <p:sldId id="272" r:id="rId14"/>
    <p:sldId id="268" r:id="rId15"/>
    <p:sldId id="258"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2" d="100"/>
          <a:sy n="122" d="100"/>
        </p:scale>
        <p:origin x="-1128"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4" name="Date Placeholder 3"/>
          <p:cNvSpPr>
            <a:spLocks noGrp="1"/>
          </p:cNvSpPr>
          <p:nvPr>
            <p:ph type="dt" sz="half" idx="10"/>
          </p:nvPr>
        </p:nvSpPr>
        <p:spPr/>
        <p:txBody>
          <a:bodyPr/>
          <a:lstStyle/>
          <a:p>
            <a:fld id="{1D842EAA-B104-AF4A-9C38-D0A9341AE10B}" type="datetimeFigureOut">
              <a:rPr lang="en-US" smtClean="0"/>
              <a:t>30/04/17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21474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30/04/17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77197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30/04/17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17679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30/04/17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74415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D842EAA-B104-AF4A-9C38-D0A9341AE10B}" type="datetimeFigureOut">
              <a:rPr lang="en-US" smtClean="0"/>
              <a:t>30/04/17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7555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1D842EAA-B104-AF4A-9C38-D0A9341AE10B}" type="datetimeFigureOut">
              <a:rPr lang="en-US" smtClean="0"/>
              <a:t>30/04/17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14072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1D842EAA-B104-AF4A-9C38-D0A9341AE10B}" type="datetimeFigureOut">
              <a:rPr lang="en-US" smtClean="0"/>
              <a:t>30/04/17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30594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1D842EAA-B104-AF4A-9C38-D0A9341AE10B}" type="datetimeFigureOut">
              <a:rPr lang="en-US" smtClean="0"/>
              <a:t>30/04/17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47426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42EAA-B104-AF4A-9C38-D0A9341AE10B}" type="datetimeFigureOut">
              <a:rPr lang="en-US" smtClean="0"/>
              <a:t>30/04/17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418331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D842EAA-B104-AF4A-9C38-D0A9341AE10B}" type="datetimeFigureOut">
              <a:rPr lang="en-US" smtClean="0"/>
              <a:t>30/04/17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262534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D842EAA-B104-AF4A-9C38-D0A9341AE10B}" type="datetimeFigureOut">
              <a:rPr lang="en-US" smtClean="0"/>
              <a:t>30/04/17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887259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42EAA-B104-AF4A-9C38-D0A9341AE10B}" type="datetimeFigureOut">
              <a:rPr lang="en-US" smtClean="0"/>
              <a:t>30/04/17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776BF0-2787-F644-AD2A-A20506B64DC5}" type="slidenum">
              <a:rPr lang="en-GB" smtClean="0"/>
              <a:t>‹#›</a:t>
            </a:fld>
            <a:endParaRPr lang="en-GB"/>
          </a:p>
        </p:txBody>
      </p:sp>
    </p:spTree>
    <p:extLst>
      <p:ext uri="{BB962C8B-B14F-4D97-AF65-F5344CB8AC3E}">
        <p14:creationId xmlns:p14="http://schemas.microsoft.com/office/powerpoint/2010/main" val="950849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0" i="0" kern="1200">
          <a:solidFill>
            <a:schemeClr val="bg1">
              <a:lumMod val="95000"/>
            </a:schemeClr>
          </a:solidFill>
          <a:latin typeface="Montserrat-Regular"/>
          <a:ea typeface="+mj-ea"/>
          <a:cs typeface="Montserrat-Regular"/>
        </a:defRPr>
      </a:lvl1pPr>
    </p:titleStyle>
    <p:bodyStyle>
      <a:lvl1pPr marL="0" indent="0" algn="l" defTabSz="457200" rtl="0" eaLnBrk="1" latinLnBrk="0" hangingPunct="1">
        <a:spcBef>
          <a:spcPct val="20000"/>
        </a:spcBef>
        <a:buFont typeface="Arial"/>
        <a:buNone/>
        <a:defRPr sz="3200" b="0" i="0" kern="1200">
          <a:solidFill>
            <a:srgbClr val="F2F2F2"/>
          </a:solidFill>
          <a:latin typeface="Montserrat-Regular"/>
          <a:ea typeface="+mn-ea"/>
          <a:cs typeface="Montserrat-Regular"/>
        </a:defRPr>
      </a:lvl1pPr>
      <a:lvl2pPr marL="742950" indent="-285750" algn="l" defTabSz="457200" rtl="0" eaLnBrk="1" latinLnBrk="0" hangingPunct="1">
        <a:spcBef>
          <a:spcPct val="20000"/>
        </a:spcBef>
        <a:buFont typeface="Arial"/>
        <a:buChar char="–"/>
        <a:defRPr sz="2800" b="0" i="0" kern="1200">
          <a:solidFill>
            <a:srgbClr val="F2F2F2"/>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2400" b="0" i="0" kern="1200">
          <a:solidFill>
            <a:srgbClr val="F2F2F2"/>
          </a:solidFill>
          <a:latin typeface="Montserrat Hairline"/>
          <a:ea typeface="+mn-ea"/>
          <a:cs typeface="Montserrat Hairline"/>
        </a:defRPr>
      </a:lvl3pPr>
      <a:lvl4pPr marL="1600200" indent="-228600" algn="l" defTabSz="457200" rtl="0" eaLnBrk="1" latinLnBrk="0" hangingPunct="1">
        <a:spcBef>
          <a:spcPct val="20000"/>
        </a:spcBef>
        <a:buFont typeface="Arial"/>
        <a:buChar char="–"/>
        <a:defRPr sz="2000" b="0" i="0" kern="1200">
          <a:solidFill>
            <a:srgbClr val="F2F2F2"/>
          </a:solidFill>
          <a:latin typeface="Montserrat Hairline"/>
          <a:ea typeface="+mn-ea"/>
          <a:cs typeface="Montserrat Hairline"/>
        </a:defRPr>
      </a:lvl4pPr>
      <a:lvl5pPr marL="2057400" indent="-228600" algn="l" defTabSz="457200" rtl="0" eaLnBrk="1" latinLnBrk="0" hangingPunct="1">
        <a:spcBef>
          <a:spcPct val="20000"/>
        </a:spcBef>
        <a:buFont typeface="Arial"/>
        <a:buChar char="»"/>
        <a:defRPr sz="2000" b="0" i="0" kern="1200">
          <a:solidFill>
            <a:srgbClr val="F2F2F2"/>
          </a:solidFill>
          <a:latin typeface="Montserrat Hairline"/>
          <a:ea typeface="+mn-ea"/>
          <a:cs typeface="Montserrat Hairlin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 name="Picture 9" descr="SERMON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8764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FFFF"/>
                </a:solidFill>
              </a:rPr>
              <a:t>RAISING SONS &amp; DAUGHTERS</a:t>
            </a:r>
            <a:endParaRPr lang="en-GB" dirty="0">
              <a:solidFill>
                <a:srgbClr val="FFFFFF"/>
              </a:solidFill>
            </a:endParaRPr>
          </a:p>
        </p:txBody>
      </p:sp>
      <p:sp>
        <p:nvSpPr>
          <p:cNvPr id="5" name="Content Placeholder 4"/>
          <p:cNvSpPr>
            <a:spLocks noGrp="1"/>
          </p:cNvSpPr>
          <p:nvPr>
            <p:ph idx="1"/>
          </p:nvPr>
        </p:nvSpPr>
        <p:spPr/>
        <p:txBody>
          <a:bodyPr>
            <a:normAutofit/>
          </a:bodyPr>
          <a:lstStyle/>
          <a:p>
            <a:pPr marL="514350" indent="-514350">
              <a:buAutoNum type="arabicPeriod"/>
            </a:pPr>
            <a:r>
              <a:rPr lang="en-GB" dirty="0" smtClean="0">
                <a:solidFill>
                  <a:schemeClr val="bg1">
                    <a:lumMod val="85000"/>
                  </a:schemeClr>
                </a:solidFill>
                <a:latin typeface="Montserrat Light"/>
                <a:cs typeface="Montserrat Light"/>
              </a:rPr>
              <a:t>Engage with others proactively</a:t>
            </a:r>
            <a:endParaRPr lang="en-GB" dirty="0">
              <a:solidFill>
                <a:schemeClr val="bg1">
                  <a:lumMod val="85000"/>
                </a:schemeClr>
              </a:solidFill>
              <a:latin typeface="Montserrat Light"/>
              <a:cs typeface="Montserrat Light"/>
            </a:endParaRPr>
          </a:p>
          <a:p>
            <a:pPr marL="514350" indent="-514350">
              <a:buAutoNum type="arabicPeriod"/>
            </a:pPr>
            <a:r>
              <a:rPr lang="en-GB" u="sng" dirty="0" smtClean="0">
                <a:solidFill>
                  <a:srgbClr val="FFFFFF"/>
                </a:solidFill>
                <a:latin typeface="Montserrat Light"/>
                <a:cs typeface="Montserrat Light"/>
              </a:rPr>
              <a:t>Encourage</a:t>
            </a:r>
            <a:r>
              <a:rPr lang="en-GB" dirty="0" smtClean="0">
                <a:solidFill>
                  <a:srgbClr val="FFFFFF"/>
                </a:solidFill>
                <a:latin typeface="Montserrat Light"/>
                <a:cs typeface="Montserrat Light"/>
              </a:rPr>
              <a:t> others purposefully</a:t>
            </a:r>
          </a:p>
        </p:txBody>
      </p:sp>
    </p:spTree>
    <p:extLst>
      <p:ext uri="{BB962C8B-B14F-4D97-AF65-F5344CB8AC3E}">
        <p14:creationId xmlns:p14="http://schemas.microsoft.com/office/powerpoint/2010/main" val="29593816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FFFF"/>
                </a:solidFill>
              </a:rPr>
              <a:t>RAISING SONS &amp; DAUGHTERS</a:t>
            </a:r>
            <a:endParaRPr lang="en-GB" dirty="0">
              <a:solidFill>
                <a:srgbClr val="FFFFFF"/>
              </a:solidFill>
            </a:endParaRPr>
          </a:p>
        </p:txBody>
      </p:sp>
      <p:sp>
        <p:nvSpPr>
          <p:cNvPr id="5" name="Content Placeholder 4"/>
          <p:cNvSpPr>
            <a:spLocks noGrp="1"/>
          </p:cNvSpPr>
          <p:nvPr>
            <p:ph idx="1"/>
          </p:nvPr>
        </p:nvSpPr>
        <p:spPr/>
        <p:txBody>
          <a:bodyPr>
            <a:normAutofit/>
          </a:bodyPr>
          <a:lstStyle/>
          <a:p>
            <a:pPr marL="514350" indent="-514350">
              <a:buAutoNum type="arabicPeriod"/>
            </a:pPr>
            <a:r>
              <a:rPr lang="en-GB" dirty="0" smtClean="0">
                <a:solidFill>
                  <a:srgbClr val="BFBFBF"/>
                </a:solidFill>
                <a:latin typeface="Montserrat Light"/>
                <a:cs typeface="Montserrat Light"/>
              </a:rPr>
              <a:t>Engage with others proactively</a:t>
            </a:r>
            <a:endParaRPr lang="en-GB" dirty="0">
              <a:solidFill>
                <a:srgbClr val="BFBFBF"/>
              </a:solidFill>
              <a:latin typeface="Montserrat Light"/>
              <a:cs typeface="Montserrat Light"/>
            </a:endParaRPr>
          </a:p>
          <a:p>
            <a:pPr marL="514350" indent="-514350">
              <a:buAutoNum type="arabicPeriod"/>
            </a:pPr>
            <a:r>
              <a:rPr lang="en-GB" dirty="0" smtClean="0">
                <a:solidFill>
                  <a:srgbClr val="BFBFBF"/>
                </a:solidFill>
                <a:latin typeface="Montserrat Light"/>
                <a:cs typeface="Montserrat Light"/>
              </a:rPr>
              <a:t>Encourage others purposefully</a:t>
            </a:r>
          </a:p>
          <a:p>
            <a:pPr marL="514350" indent="-514350">
              <a:buAutoNum type="arabicPeriod"/>
            </a:pPr>
            <a:r>
              <a:rPr lang="en-GB" u="sng" dirty="0" smtClean="0">
                <a:solidFill>
                  <a:srgbClr val="FFFFFF"/>
                </a:solidFill>
                <a:latin typeface="Montserrat Light"/>
                <a:cs typeface="Montserrat Light"/>
              </a:rPr>
              <a:t>Entrust</a:t>
            </a:r>
            <a:r>
              <a:rPr lang="en-GB" dirty="0" smtClean="0">
                <a:solidFill>
                  <a:srgbClr val="FFFFFF"/>
                </a:solidFill>
                <a:latin typeface="Montserrat Light"/>
                <a:cs typeface="Montserrat Light"/>
              </a:rPr>
              <a:t> others deliberately</a:t>
            </a:r>
          </a:p>
        </p:txBody>
      </p:sp>
    </p:spTree>
    <p:extLst>
      <p:ext uri="{BB962C8B-B14F-4D97-AF65-F5344CB8AC3E}">
        <p14:creationId xmlns:p14="http://schemas.microsoft.com/office/powerpoint/2010/main" val="235103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77463"/>
            <a:ext cx="8229600" cy="3394472"/>
          </a:xfrm>
        </p:spPr>
        <p:txBody>
          <a:bodyPr>
            <a:normAutofit fontScale="92500" lnSpcReduction="10000"/>
          </a:bodyPr>
          <a:lstStyle/>
          <a:p>
            <a:r>
              <a:rPr lang="en-GB" sz="2800" i="1" dirty="0" smtClean="0"/>
              <a:t>“ </a:t>
            </a:r>
            <a:r>
              <a:rPr lang="en-GB" sz="2800" dirty="0" smtClean="0">
                <a:latin typeface="Montserrat Light"/>
                <a:cs typeface="Montserrat Light"/>
              </a:rPr>
              <a:t>What </a:t>
            </a:r>
            <a:r>
              <a:rPr lang="en-GB" sz="2800" dirty="0">
                <a:latin typeface="Montserrat Light"/>
                <a:cs typeface="Montserrat Light"/>
              </a:rPr>
              <a:t>matters is that the world is reached for Christ and that more and more and more workers are raised up and sent out…investing in doing all you can to help multiply others seems wise. To succeed in our mission, we need to invest in our relationships with the next generation. We need to raise up, in the language of family, sons and daughters.” </a:t>
            </a:r>
            <a:endParaRPr lang="en-GB" sz="2800" dirty="0" smtClean="0">
              <a:latin typeface="Montserrat Light"/>
              <a:cs typeface="Montserrat Light"/>
            </a:endParaRPr>
          </a:p>
          <a:p>
            <a:r>
              <a:rPr lang="en-GB" sz="1800" dirty="0" smtClean="0">
                <a:solidFill>
                  <a:srgbClr val="FFFFFF"/>
                </a:solidFill>
                <a:latin typeface="Montserrat Light"/>
                <a:cs typeface="Montserrat Light"/>
              </a:rPr>
              <a:t>Mike Betts</a:t>
            </a:r>
            <a:endParaRPr lang="en-GB" sz="1800" dirty="0">
              <a:solidFill>
                <a:srgbClr val="FFFFFF"/>
              </a:solidFill>
              <a:latin typeface="Montserrat Light"/>
              <a:cs typeface="Montserrat Light"/>
            </a:endParaRPr>
          </a:p>
        </p:txBody>
      </p:sp>
    </p:spTree>
    <p:extLst>
      <p:ext uri="{BB962C8B-B14F-4D97-AF65-F5344CB8AC3E}">
        <p14:creationId xmlns:p14="http://schemas.microsoft.com/office/powerpoint/2010/main" val="9380606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FFFF"/>
                </a:solidFill>
              </a:rPr>
              <a:t>RAISING SONS &amp; DAUGHTERS</a:t>
            </a:r>
            <a:endParaRPr lang="en-GB" dirty="0">
              <a:solidFill>
                <a:srgbClr val="FFFFFF"/>
              </a:solidFill>
            </a:endParaRPr>
          </a:p>
        </p:txBody>
      </p:sp>
      <p:sp>
        <p:nvSpPr>
          <p:cNvPr id="5" name="Content Placeholder 4"/>
          <p:cNvSpPr>
            <a:spLocks noGrp="1"/>
          </p:cNvSpPr>
          <p:nvPr>
            <p:ph idx="1"/>
          </p:nvPr>
        </p:nvSpPr>
        <p:spPr/>
        <p:txBody>
          <a:bodyPr>
            <a:normAutofit/>
          </a:bodyPr>
          <a:lstStyle/>
          <a:p>
            <a:pPr marL="514350" indent="-514350">
              <a:buAutoNum type="arabicPeriod"/>
            </a:pPr>
            <a:r>
              <a:rPr lang="en-GB" dirty="0" smtClean="0">
                <a:solidFill>
                  <a:srgbClr val="BFBFBF"/>
                </a:solidFill>
                <a:latin typeface="Montserrat Light"/>
                <a:cs typeface="Montserrat Light"/>
              </a:rPr>
              <a:t>Engage with others proactively</a:t>
            </a:r>
            <a:endParaRPr lang="en-GB" dirty="0">
              <a:solidFill>
                <a:srgbClr val="BFBFBF"/>
              </a:solidFill>
              <a:latin typeface="Montserrat Light"/>
              <a:cs typeface="Montserrat Light"/>
            </a:endParaRPr>
          </a:p>
          <a:p>
            <a:pPr marL="514350" indent="-514350">
              <a:buAutoNum type="arabicPeriod"/>
            </a:pPr>
            <a:r>
              <a:rPr lang="en-GB" dirty="0" smtClean="0">
                <a:solidFill>
                  <a:srgbClr val="BFBFBF"/>
                </a:solidFill>
                <a:latin typeface="Montserrat Light"/>
                <a:cs typeface="Montserrat Light"/>
              </a:rPr>
              <a:t>Encourage others purposefully</a:t>
            </a:r>
          </a:p>
          <a:p>
            <a:pPr marL="514350" indent="-514350">
              <a:buAutoNum type="arabicPeriod"/>
            </a:pPr>
            <a:r>
              <a:rPr lang="en-GB" u="sng" dirty="0" smtClean="0">
                <a:solidFill>
                  <a:srgbClr val="FFFFFF"/>
                </a:solidFill>
                <a:latin typeface="Montserrat Light"/>
                <a:cs typeface="Montserrat Light"/>
              </a:rPr>
              <a:t>Entrust</a:t>
            </a:r>
            <a:r>
              <a:rPr lang="en-GB" dirty="0" smtClean="0">
                <a:solidFill>
                  <a:srgbClr val="FFFFFF"/>
                </a:solidFill>
                <a:latin typeface="Montserrat Light"/>
                <a:cs typeface="Montserrat Light"/>
              </a:rPr>
              <a:t> others deliberately</a:t>
            </a:r>
          </a:p>
        </p:txBody>
      </p:sp>
    </p:spTree>
    <p:extLst>
      <p:ext uri="{BB962C8B-B14F-4D97-AF65-F5344CB8AC3E}">
        <p14:creationId xmlns:p14="http://schemas.microsoft.com/office/powerpoint/2010/main" val="14666891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FFFF"/>
                </a:solidFill>
              </a:rPr>
              <a:t>RAISING SONS &amp; DAUGHTERS</a:t>
            </a:r>
            <a:endParaRPr lang="en-GB" dirty="0">
              <a:solidFill>
                <a:srgbClr val="FFFFFF"/>
              </a:solidFill>
            </a:endParaRPr>
          </a:p>
        </p:txBody>
      </p:sp>
      <p:sp>
        <p:nvSpPr>
          <p:cNvPr id="5" name="Content Placeholder 4"/>
          <p:cNvSpPr>
            <a:spLocks noGrp="1"/>
          </p:cNvSpPr>
          <p:nvPr>
            <p:ph idx="1"/>
          </p:nvPr>
        </p:nvSpPr>
        <p:spPr/>
        <p:txBody>
          <a:bodyPr>
            <a:normAutofit/>
          </a:bodyPr>
          <a:lstStyle/>
          <a:p>
            <a:pPr marL="514350" indent="-514350">
              <a:buAutoNum type="arabicPeriod"/>
            </a:pPr>
            <a:r>
              <a:rPr lang="en-GB" dirty="0" smtClean="0">
                <a:solidFill>
                  <a:srgbClr val="FFFFFF"/>
                </a:solidFill>
                <a:latin typeface="Montserrat Light"/>
                <a:cs typeface="Montserrat Light"/>
              </a:rPr>
              <a:t>Engage with others proactively</a:t>
            </a:r>
            <a:endParaRPr lang="en-GB" dirty="0">
              <a:solidFill>
                <a:srgbClr val="FFFFFF"/>
              </a:solidFill>
              <a:latin typeface="Montserrat Light"/>
              <a:cs typeface="Montserrat Light"/>
            </a:endParaRPr>
          </a:p>
          <a:p>
            <a:pPr marL="514350" indent="-514350">
              <a:buAutoNum type="arabicPeriod"/>
            </a:pPr>
            <a:r>
              <a:rPr lang="en-GB" dirty="0" smtClean="0">
                <a:solidFill>
                  <a:srgbClr val="FFFFFF"/>
                </a:solidFill>
                <a:latin typeface="Montserrat Light"/>
                <a:cs typeface="Montserrat Light"/>
              </a:rPr>
              <a:t>Encourage others purposefully</a:t>
            </a:r>
          </a:p>
          <a:p>
            <a:pPr marL="514350" indent="-514350">
              <a:buAutoNum type="arabicPeriod"/>
            </a:pPr>
            <a:r>
              <a:rPr lang="en-GB" dirty="0" smtClean="0">
                <a:solidFill>
                  <a:srgbClr val="FFFFFF"/>
                </a:solidFill>
                <a:latin typeface="Montserrat Light"/>
                <a:cs typeface="Montserrat Light"/>
              </a:rPr>
              <a:t>Entrust others deliberately</a:t>
            </a:r>
          </a:p>
        </p:txBody>
      </p:sp>
    </p:spTree>
    <p:extLst>
      <p:ext uri="{BB962C8B-B14F-4D97-AF65-F5344CB8AC3E}">
        <p14:creationId xmlns:p14="http://schemas.microsoft.com/office/powerpoint/2010/main" val="7432746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descr="#2 RAISING SONS &amp; DAUGHTERS TITLE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95524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7" name="Content Placeholder 6"/>
          <p:cNvSpPr>
            <a:spLocks noGrp="1"/>
          </p:cNvSpPr>
          <p:nvPr>
            <p:ph idx="1"/>
          </p:nvPr>
        </p:nvSpPr>
        <p:spPr/>
        <p:txBody>
          <a:bodyPr/>
          <a:lstStyle/>
          <a:p>
            <a:endParaRPr lang="en-GB"/>
          </a:p>
        </p:txBody>
      </p:sp>
      <p:pic>
        <p:nvPicPr>
          <p:cNvPr id="9" name="Picture 8" descr="7 SERMON TIT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6413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 name="Picture 5" descr="#2 RAISING SONS &amp; DAUGHTERS TITLE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041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77462"/>
            <a:ext cx="8229600" cy="3394472"/>
          </a:xfrm>
        </p:spPr>
        <p:txBody>
          <a:bodyPr>
            <a:normAutofit/>
          </a:bodyPr>
          <a:lstStyle/>
          <a:p>
            <a:r>
              <a:rPr lang="en-GB" sz="3600" baseline="30000" dirty="0" smtClean="0">
                <a:latin typeface="Montserrat Light"/>
                <a:cs typeface="Montserrat Light"/>
              </a:rPr>
              <a:t>4</a:t>
            </a:r>
            <a:r>
              <a:rPr lang="en-GB" sz="3600" dirty="0" smtClean="0">
                <a:latin typeface="Montserrat Light"/>
                <a:cs typeface="Montserrat Light"/>
              </a:rPr>
              <a:t>Like </a:t>
            </a:r>
            <a:r>
              <a:rPr lang="en-GB" sz="3600" u="sng" dirty="0">
                <a:latin typeface="Montserrat Light"/>
                <a:cs typeface="Montserrat Light"/>
              </a:rPr>
              <a:t>arrows</a:t>
            </a:r>
            <a:r>
              <a:rPr lang="en-GB" sz="3600" dirty="0">
                <a:latin typeface="Montserrat Light"/>
                <a:cs typeface="Montserrat Light"/>
              </a:rPr>
              <a:t> in the hand of a warrior are the children of one's youth.</a:t>
            </a:r>
          </a:p>
          <a:p>
            <a:r>
              <a:rPr lang="en-GB" sz="2000" dirty="0">
                <a:latin typeface="Montserrat Light"/>
                <a:cs typeface="Montserrat Light"/>
              </a:rPr>
              <a:t>Psalm 127:4 ESV </a:t>
            </a:r>
          </a:p>
        </p:txBody>
      </p:sp>
      <p:pic>
        <p:nvPicPr>
          <p:cNvPr id="2" name="Picture 1"/>
          <p:cNvPicPr>
            <a:picLocks noChangeAspect="1"/>
          </p:cNvPicPr>
          <p:nvPr/>
        </p:nvPicPr>
        <p:blipFill rotWithShape="1">
          <a:blip r:embed="rId2">
            <a:alphaModFix/>
            <a:extLst>
              <a:ext uri="{BEBA8EAE-BF5A-486C-A8C5-ECC9F3942E4B}">
                <a14:imgProps xmlns:a14="http://schemas.microsoft.com/office/drawing/2010/main">
                  <a14:imgLayer r:embed="rId3">
                    <a14:imgEffect>
                      <a14:backgroundRemoval t="21045" b="86269" l="4266" r="93651">
                        <a14:foregroundMark x1="55655" y1="30896" x2="55655" y2="30896"/>
                        <a14:foregroundMark x1="60417" y1="34478" x2="60417" y2="34478"/>
                        <a14:foregroundMark x1="69444" y1="37612" x2="69444" y2="37612"/>
                        <a14:foregroundMark x1="45040" y1="67612" x2="45040" y2="67612"/>
                        <a14:foregroundMark x1="44742" y1="64179" x2="44742" y2="64179"/>
                        <a14:foregroundMark x1="41171" y1="55672" x2="41171" y2="55672"/>
                        <a14:foregroundMark x1="39087" y1="51940" x2="39087" y2="51940"/>
                        <a14:foregroundMark x1="30060" y1="72239" x2="30060" y2="72239"/>
                        <a14:foregroundMark x1="56845" y1="41045" x2="56845" y2="41045"/>
                        <a14:foregroundMark x1="34425" y1="69552" x2="34425" y2="69552"/>
                        <a14:foregroundMark x1="23413" y1="71194" x2="23413" y2="71194"/>
                        <a14:foregroundMark x1="35813" y1="68806" x2="35813" y2="68806"/>
                        <a14:foregroundMark x1="55258" y1="42090" x2="55258" y2="42090"/>
                        <a14:foregroundMark x1="68155" y1="22985" x2="68155" y2="22985"/>
                        <a14:backgroundMark x1="38690" y1="69254" x2="74901" y2="48358"/>
                        <a14:backgroundMark x1="36508" y1="70448" x2="36508" y2="70448"/>
                        <a14:backgroundMark x1="34921" y1="71194" x2="34921" y2="71194"/>
                        <a14:backgroundMark x1="33532" y1="72090" x2="33532" y2="72090"/>
                        <a14:backgroundMark x1="32044" y1="72985" x2="32044" y2="72985"/>
                        <a14:backgroundMark x1="29960" y1="74179" x2="29960" y2="74179"/>
                        <a14:backgroundMark x1="31052" y1="73731" x2="31052" y2="73731"/>
                        <a14:backgroundMark x1="28175" y1="75075" x2="28175" y2="75075"/>
                      </a14:backgroundRemoval>
                    </a14:imgEffect>
                  </a14:imgLayer>
                </a14:imgProps>
              </a:ext>
            </a:extLst>
          </a:blip>
          <a:srcRect l="1736" t="20643" r="5305" b="10346"/>
          <a:stretch/>
        </p:blipFill>
        <p:spPr>
          <a:xfrm rot="1059914">
            <a:off x="826168" y="1800810"/>
            <a:ext cx="7193402" cy="3549574"/>
          </a:xfrm>
          <a:prstGeom prst="rect">
            <a:avLst/>
          </a:prstGeom>
        </p:spPr>
      </p:pic>
    </p:spTree>
    <p:extLst>
      <p:ext uri="{BB962C8B-B14F-4D97-AF65-F5344CB8AC3E}">
        <p14:creationId xmlns:p14="http://schemas.microsoft.com/office/powerpoint/2010/main" val="2190504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RAISING SONS &amp; DAUGHTERS</a:t>
            </a:r>
            <a:endParaRPr lang="en-GB" dirty="0"/>
          </a:p>
        </p:txBody>
      </p:sp>
      <p:sp>
        <p:nvSpPr>
          <p:cNvPr id="5" name="Content Placeholder 4"/>
          <p:cNvSpPr>
            <a:spLocks noGrp="1"/>
          </p:cNvSpPr>
          <p:nvPr>
            <p:ph idx="1"/>
          </p:nvPr>
        </p:nvSpPr>
        <p:spPr/>
        <p:txBody>
          <a:bodyPr>
            <a:normAutofit/>
          </a:bodyPr>
          <a:lstStyle/>
          <a:p>
            <a:pPr marL="514350" indent="-514350">
              <a:buAutoNum type="arabicPeriod"/>
            </a:pPr>
            <a:r>
              <a:rPr lang="en-GB" u="sng" dirty="0" smtClean="0">
                <a:latin typeface="Montserrat Light"/>
                <a:cs typeface="Montserrat Light"/>
              </a:rPr>
              <a:t>Engage</a:t>
            </a:r>
            <a:r>
              <a:rPr lang="en-GB" dirty="0" smtClean="0">
                <a:latin typeface="Montserrat Light"/>
                <a:cs typeface="Montserrat Light"/>
              </a:rPr>
              <a:t> with others proactively</a:t>
            </a:r>
            <a:endParaRPr lang="en-GB" dirty="0">
              <a:latin typeface="Montserrat Light"/>
              <a:cs typeface="Montserrat Light"/>
            </a:endParaRPr>
          </a:p>
        </p:txBody>
      </p:sp>
    </p:spTree>
    <p:extLst>
      <p:ext uri="{BB962C8B-B14F-4D97-AF65-F5344CB8AC3E}">
        <p14:creationId xmlns:p14="http://schemas.microsoft.com/office/powerpoint/2010/main" val="3300107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77462"/>
            <a:ext cx="8229600" cy="3394472"/>
          </a:xfrm>
        </p:spPr>
        <p:txBody>
          <a:bodyPr>
            <a:normAutofit/>
          </a:bodyPr>
          <a:lstStyle/>
          <a:p>
            <a:r>
              <a:rPr lang="en-GB" sz="3600" baseline="30000" dirty="0" smtClean="0">
                <a:solidFill>
                  <a:srgbClr val="FFFFFF"/>
                </a:solidFill>
                <a:latin typeface="Montserrat Light"/>
                <a:cs typeface="Montserrat Light"/>
              </a:rPr>
              <a:t>10</a:t>
            </a:r>
            <a:r>
              <a:rPr lang="en-GB" sz="3600" baseline="30000" dirty="0">
                <a:solidFill>
                  <a:srgbClr val="FFFFFF"/>
                </a:solidFill>
                <a:latin typeface="Montserrat Light"/>
                <a:cs typeface="Montserrat Light"/>
              </a:rPr>
              <a:t> </a:t>
            </a:r>
            <a:r>
              <a:rPr lang="en-GB" sz="3600" dirty="0">
                <a:solidFill>
                  <a:srgbClr val="FFFFFF"/>
                </a:solidFill>
                <a:latin typeface="Montserrat Light"/>
                <a:cs typeface="Montserrat Light"/>
              </a:rPr>
              <a:t>You, however, have followed my teaching, my conduct, my aim in life, my faith, my patience, my love, my steadfastness, </a:t>
            </a:r>
            <a:r>
              <a:rPr lang="en-GB" sz="3600" baseline="30000" dirty="0">
                <a:solidFill>
                  <a:srgbClr val="FFFFFF"/>
                </a:solidFill>
                <a:latin typeface="Montserrat Light"/>
                <a:cs typeface="Montserrat Light"/>
              </a:rPr>
              <a:t>11 </a:t>
            </a:r>
            <a:r>
              <a:rPr lang="en-GB" sz="3600" dirty="0">
                <a:solidFill>
                  <a:srgbClr val="FFFFFF"/>
                </a:solidFill>
                <a:latin typeface="Montserrat Light"/>
                <a:cs typeface="Montserrat Light"/>
              </a:rPr>
              <a:t>my persecutions and sufferings</a:t>
            </a:r>
          </a:p>
          <a:p>
            <a:r>
              <a:rPr lang="en-GB" sz="2000" dirty="0">
                <a:solidFill>
                  <a:srgbClr val="FFFFFF"/>
                </a:solidFill>
                <a:latin typeface="Montserrat Light"/>
                <a:cs typeface="Montserrat Light"/>
              </a:rPr>
              <a:t>2 Tim 3:10 ESV </a:t>
            </a:r>
          </a:p>
        </p:txBody>
      </p:sp>
    </p:spTree>
    <p:extLst>
      <p:ext uri="{BB962C8B-B14F-4D97-AF65-F5344CB8AC3E}">
        <p14:creationId xmlns:p14="http://schemas.microsoft.com/office/powerpoint/2010/main" val="16893390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RAISING SONS &amp; DAUGHTERS</a:t>
            </a:r>
            <a:endParaRPr lang="en-GB" dirty="0"/>
          </a:p>
        </p:txBody>
      </p:sp>
      <p:sp>
        <p:nvSpPr>
          <p:cNvPr id="5" name="Content Placeholder 4"/>
          <p:cNvSpPr>
            <a:spLocks noGrp="1"/>
          </p:cNvSpPr>
          <p:nvPr>
            <p:ph idx="1"/>
          </p:nvPr>
        </p:nvSpPr>
        <p:spPr/>
        <p:txBody>
          <a:bodyPr>
            <a:normAutofit/>
          </a:bodyPr>
          <a:lstStyle/>
          <a:p>
            <a:pPr marL="514350" indent="-514350">
              <a:buAutoNum type="arabicPeriod"/>
            </a:pPr>
            <a:r>
              <a:rPr lang="en-GB" u="sng" dirty="0" smtClean="0">
                <a:solidFill>
                  <a:srgbClr val="FFFFFF"/>
                </a:solidFill>
                <a:latin typeface="Montserrat Light"/>
                <a:cs typeface="Montserrat Light"/>
              </a:rPr>
              <a:t>Engage</a:t>
            </a:r>
            <a:r>
              <a:rPr lang="en-GB" dirty="0" smtClean="0">
                <a:solidFill>
                  <a:srgbClr val="FFFFFF"/>
                </a:solidFill>
                <a:latin typeface="Montserrat Light"/>
                <a:cs typeface="Montserrat Light"/>
              </a:rPr>
              <a:t> with others proactively</a:t>
            </a:r>
            <a:endParaRPr lang="en-GB" dirty="0">
              <a:solidFill>
                <a:srgbClr val="FFFFFF"/>
              </a:solidFill>
              <a:latin typeface="Montserrat Light"/>
              <a:cs typeface="Montserrat Light"/>
            </a:endParaRPr>
          </a:p>
        </p:txBody>
      </p:sp>
    </p:spTree>
    <p:extLst>
      <p:ext uri="{BB962C8B-B14F-4D97-AF65-F5344CB8AC3E}">
        <p14:creationId xmlns:p14="http://schemas.microsoft.com/office/powerpoint/2010/main" val="40268307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FFFF"/>
                </a:solidFill>
              </a:rPr>
              <a:t>RAISING SONS &amp; DAUGHTERS</a:t>
            </a:r>
            <a:endParaRPr lang="en-GB" dirty="0">
              <a:solidFill>
                <a:srgbClr val="FFFFFF"/>
              </a:solidFill>
            </a:endParaRPr>
          </a:p>
        </p:txBody>
      </p:sp>
      <p:sp>
        <p:nvSpPr>
          <p:cNvPr id="5" name="Content Placeholder 4"/>
          <p:cNvSpPr>
            <a:spLocks noGrp="1"/>
          </p:cNvSpPr>
          <p:nvPr>
            <p:ph idx="1"/>
          </p:nvPr>
        </p:nvSpPr>
        <p:spPr/>
        <p:txBody>
          <a:bodyPr>
            <a:normAutofit/>
          </a:bodyPr>
          <a:lstStyle/>
          <a:p>
            <a:pPr marL="514350" indent="-514350">
              <a:buAutoNum type="arabicPeriod"/>
            </a:pPr>
            <a:r>
              <a:rPr lang="en-GB" dirty="0" smtClean="0">
                <a:solidFill>
                  <a:schemeClr val="bg1">
                    <a:lumMod val="85000"/>
                  </a:schemeClr>
                </a:solidFill>
                <a:latin typeface="Montserrat Light"/>
                <a:cs typeface="Montserrat Light"/>
              </a:rPr>
              <a:t>Engage with others proactively</a:t>
            </a:r>
            <a:endParaRPr lang="en-GB" dirty="0">
              <a:solidFill>
                <a:schemeClr val="bg1">
                  <a:lumMod val="85000"/>
                </a:schemeClr>
              </a:solidFill>
              <a:latin typeface="Montserrat Light"/>
              <a:cs typeface="Montserrat Light"/>
            </a:endParaRPr>
          </a:p>
          <a:p>
            <a:pPr marL="514350" indent="-514350">
              <a:buAutoNum type="arabicPeriod"/>
            </a:pPr>
            <a:r>
              <a:rPr lang="en-GB" u="sng" dirty="0" smtClean="0">
                <a:solidFill>
                  <a:srgbClr val="FFFFFF"/>
                </a:solidFill>
                <a:latin typeface="Montserrat Light"/>
                <a:cs typeface="Montserrat Light"/>
              </a:rPr>
              <a:t>Encourage</a:t>
            </a:r>
            <a:r>
              <a:rPr lang="en-GB" dirty="0" smtClean="0">
                <a:solidFill>
                  <a:srgbClr val="FFFFFF"/>
                </a:solidFill>
                <a:latin typeface="Montserrat Light"/>
                <a:cs typeface="Montserrat Light"/>
              </a:rPr>
              <a:t> others purposefully</a:t>
            </a:r>
          </a:p>
        </p:txBody>
      </p:sp>
    </p:spTree>
    <p:extLst>
      <p:ext uri="{BB962C8B-B14F-4D97-AF65-F5344CB8AC3E}">
        <p14:creationId xmlns:p14="http://schemas.microsoft.com/office/powerpoint/2010/main" val="42247613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77463"/>
            <a:ext cx="8229600" cy="3394472"/>
          </a:xfrm>
        </p:spPr>
        <p:txBody>
          <a:bodyPr>
            <a:normAutofit/>
          </a:bodyPr>
          <a:lstStyle/>
          <a:p>
            <a:r>
              <a:rPr lang="en-GB" baseline="30000" dirty="0" smtClean="0">
                <a:solidFill>
                  <a:srgbClr val="FFFFFF"/>
                </a:solidFill>
                <a:latin typeface="Montserrat Light"/>
                <a:cs typeface="Montserrat Light"/>
              </a:rPr>
              <a:t>24</a:t>
            </a:r>
            <a:r>
              <a:rPr lang="en-GB" baseline="30000" dirty="0">
                <a:solidFill>
                  <a:srgbClr val="FFFFFF"/>
                </a:solidFill>
                <a:latin typeface="Montserrat Light"/>
                <a:cs typeface="Montserrat Light"/>
              </a:rPr>
              <a:t> </a:t>
            </a:r>
            <a:r>
              <a:rPr lang="en-GB" dirty="0">
                <a:solidFill>
                  <a:srgbClr val="FFFFFF"/>
                </a:solidFill>
                <a:latin typeface="Montserrat Light"/>
                <a:cs typeface="Montserrat Light"/>
              </a:rPr>
              <a:t>And let us </a:t>
            </a:r>
            <a:r>
              <a:rPr lang="en-GB" u="sng" dirty="0">
                <a:solidFill>
                  <a:srgbClr val="FFFFFF"/>
                </a:solidFill>
                <a:latin typeface="Montserrat Light"/>
                <a:cs typeface="Montserrat Light"/>
              </a:rPr>
              <a:t>consider how to stir up one another to love and good works,</a:t>
            </a:r>
            <a:r>
              <a:rPr lang="en-GB" dirty="0">
                <a:solidFill>
                  <a:srgbClr val="FFFFFF"/>
                </a:solidFill>
                <a:latin typeface="Montserrat Light"/>
                <a:cs typeface="Montserrat Light"/>
              </a:rPr>
              <a:t> </a:t>
            </a:r>
            <a:r>
              <a:rPr lang="en-GB" baseline="30000" dirty="0">
                <a:solidFill>
                  <a:srgbClr val="FFFFFF"/>
                </a:solidFill>
                <a:latin typeface="Montserrat Light"/>
                <a:cs typeface="Montserrat Light"/>
              </a:rPr>
              <a:t>25 </a:t>
            </a:r>
            <a:r>
              <a:rPr lang="en-GB" dirty="0">
                <a:solidFill>
                  <a:srgbClr val="FFFFFF"/>
                </a:solidFill>
                <a:latin typeface="Montserrat Light"/>
                <a:cs typeface="Montserrat Light"/>
              </a:rPr>
              <a:t>not neglecting to meet together, as is the habit of some, but </a:t>
            </a:r>
            <a:r>
              <a:rPr lang="en-GB" u="sng" dirty="0">
                <a:solidFill>
                  <a:srgbClr val="FFFFFF"/>
                </a:solidFill>
                <a:latin typeface="Montserrat Light"/>
                <a:cs typeface="Montserrat Light"/>
              </a:rPr>
              <a:t>encouraging one another</a:t>
            </a:r>
            <a:r>
              <a:rPr lang="en-GB" dirty="0">
                <a:solidFill>
                  <a:srgbClr val="FFFFFF"/>
                </a:solidFill>
                <a:latin typeface="Montserrat Light"/>
                <a:cs typeface="Montserrat Light"/>
              </a:rPr>
              <a:t>, and all the more as you see the Day drawing near</a:t>
            </a:r>
            <a:r>
              <a:rPr lang="en-GB" dirty="0" smtClean="0">
                <a:solidFill>
                  <a:srgbClr val="FFFFFF"/>
                </a:solidFill>
                <a:latin typeface="Montserrat Light"/>
                <a:cs typeface="Montserrat Light"/>
              </a:rPr>
              <a:t>.</a:t>
            </a:r>
          </a:p>
          <a:p>
            <a:r>
              <a:rPr lang="en-GB" sz="1800" dirty="0">
                <a:solidFill>
                  <a:srgbClr val="FFFFFF"/>
                </a:solidFill>
                <a:latin typeface="Montserrat Light"/>
                <a:cs typeface="Montserrat Light"/>
              </a:rPr>
              <a:t>Hebrews 10:24-25 ESV </a:t>
            </a:r>
          </a:p>
        </p:txBody>
      </p:sp>
    </p:spTree>
    <p:extLst>
      <p:ext uri="{BB962C8B-B14F-4D97-AF65-F5344CB8AC3E}">
        <p14:creationId xmlns:p14="http://schemas.microsoft.com/office/powerpoint/2010/main" val="4699155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TotalTime>
  <Words>164</Words>
  <Application>Microsoft Macintosh PowerPoint</Application>
  <PresentationFormat>On-screen Show (16:9)</PresentationFormat>
  <Paragraphs>30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RAISING SONS &amp; DAUGHTERS</vt:lpstr>
      <vt:lpstr>PowerPoint Presentation</vt:lpstr>
      <vt:lpstr>RAISING SONS &amp; DAUGHTERS</vt:lpstr>
      <vt:lpstr>RAISING SONS &amp; DAUGHTERS</vt:lpstr>
      <vt:lpstr>PowerPoint Presentation</vt:lpstr>
      <vt:lpstr>RAISING SONS &amp; DAUGHTERS</vt:lpstr>
      <vt:lpstr>RAISING SONS &amp; DAUGHTERS</vt:lpstr>
      <vt:lpstr>PowerPoint Presentation</vt:lpstr>
      <vt:lpstr>RAISING SONS &amp; DAUGHTERS</vt:lpstr>
      <vt:lpstr>RAISING SONS &amp; DAUGHTERS</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13</cp:revision>
  <dcterms:created xsi:type="dcterms:W3CDTF">2017-04-07T16:11:37Z</dcterms:created>
  <dcterms:modified xsi:type="dcterms:W3CDTF">2017-04-30T08:08:24Z</dcterms:modified>
</cp:coreProperties>
</file>