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61" r:id="rId3"/>
    <p:sldId id="256" r:id="rId4"/>
    <p:sldId id="259" r:id="rId5"/>
    <p:sldId id="270" r:id="rId6"/>
    <p:sldId id="265" r:id="rId7"/>
    <p:sldId id="266" r:id="rId8"/>
    <p:sldId id="267" r:id="rId9"/>
    <p:sldId id="268" r:id="rId10"/>
    <p:sldId id="269" r:id="rId11"/>
    <p:sldId id="258" r:id="rId12"/>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7" d="100"/>
          <a:sy n="107" d="100"/>
        </p:scale>
        <p:origin x="-240" y="-112"/>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GB" smtClean="0"/>
              <a:t>Click to edit Master title style</a:t>
            </a:r>
            <a:endParaRPr lang="en-GB"/>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dirty="0" smtClean="0"/>
              <a:t>Click to edit Master subtitle style</a:t>
            </a:r>
            <a:endParaRPr lang="en-GB" dirty="0"/>
          </a:p>
        </p:txBody>
      </p:sp>
      <p:sp>
        <p:nvSpPr>
          <p:cNvPr id="4" name="Date Placeholder 3"/>
          <p:cNvSpPr>
            <a:spLocks noGrp="1"/>
          </p:cNvSpPr>
          <p:nvPr>
            <p:ph type="dt" sz="half" idx="10"/>
          </p:nvPr>
        </p:nvSpPr>
        <p:spPr/>
        <p:txBody>
          <a:bodyPr/>
          <a:lstStyle/>
          <a:p>
            <a:fld id="{1D842EAA-B104-AF4A-9C38-D0A9341AE10B}" type="datetimeFigureOut">
              <a:rPr lang="en-US" smtClean="0"/>
              <a:t>28/05/17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2147498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28/05/17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771975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GB" smtClean="0"/>
              <a:t>Click to edit Master title style</a:t>
            </a:r>
            <a:endParaRPr lang="en-GB"/>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28/05/17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176795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Date Placeholder 3"/>
          <p:cNvSpPr>
            <a:spLocks noGrp="1"/>
          </p:cNvSpPr>
          <p:nvPr>
            <p:ph type="dt" sz="half" idx="10"/>
          </p:nvPr>
        </p:nvSpPr>
        <p:spPr/>
        <p:txBody>
          <a:bodyPr/>
          <a:lstStyle/>
          <a:p>
            <a:fld id="{1D842EAA-B104-AF4A-9C38-D0A9341AE10B}" type="datetimeFigureOut">
              <a:rPr lang="en-US" smtClean="0"/>
              <a:t>28/05/17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744154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GB" smtClean="0"/>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1D842EAA-B104-AF4A-9C38-D0A9341AE10B}" type="datetimeFigureOut">
              <a:rPr lang="en-US" smtClean="0"/>
              <a:t>28/05/17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7555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Date Placeholder 4"/>
          <p:cNvSpPr>
            <a:spLocks noGrp="1"/>
          </p:cNvSpPr>
          <p:nvPr>
            <p:ph type="dt" sz="half" idx="10"/>
          </p:nvPr>
        </p:nvSpPr>
        <p:spPr/>
        <p:txBody>
          <a:bodyPr/>
          <a:lstStyle/>
          <a:p>
            <a:fld id="{1D842EAA-B104-AF4A-9C38-D0A9341AE10B}" type="datetimeFigureOut">
              <a:rPr lang="en-US" smtClean="0"/>
              <a:t>28/05/17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140720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7" name="Date Placeholder 6"/>
          <p:cNvSpPr>
            <a:spLocks noGrp="1"/>
          </p:cNvSpPr>
          <p:nvPr>
            <p:ph type="dt" sz="half" idx="10"/>
          </p:nvPr>
        </p:nvSpPr>
        <p:spPr/>
        <p:txBody>
          <a:bodyPr/>
          <a:lstStyle/>
          <a:p>
            <a:fld id="{1D842EAA-B104-AF4A-9C38-D0A9341AE10B}" type="datetimeFigureOut">
              <a:rPr lang="en-US" smtClean="0"/>
              <a:t>28/05/17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13059416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GB"/>
          </a:p>
        </p:txBody>
      </p:sp>
      <p:sp>
        <p:nvSpPr>
          <p:cNvPr id="3" name="Date Placeholder 2"/>
          <p:cNvSpPr>
            <a:spLocks noGrp="1"/>
          </p:cNvSpPr>
          <p:nvPr>
            <p:ph type="dt" sz="half" idx="10"/>
          </p:nvPr>
        </p:nvSpPr>
        <p:spPr/>
        <p:txBody>
          <a:bodyPr/>
          <a:lstStyle/>
          <a:p>
            <a:fld id="{1D842EAA-B104-AF4A-9C38-D0A9341AE10B}" type="datetimeFigureOut">
              <a:rPr lang="en-US" smtClean="0"/>
              <a:t>28/05/17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474261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42EAA-B104-AF4A-9C38-D0A9341AE10B}" type="datetimeFigureOut">
              <a:rPr lang="en-US" smtClean="0"/>
              <a:t>28/05/17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41833181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GB" smtClean="0"/>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28/05/17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2625348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GB" smtClean="0"/>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1D842EAA-B104-AF4A-9C38-D0A9341AE10B}" type="datetimeFigureOut">
              <a:rPr lang="en-US" smtClean="0"/>
              <a:t>28/05/17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776BF0-2787-F644-AD2A-A20506B64DC5}" type="slidenum">
              <a:rPr lang="en-GB" smtClean="0"/>
              <a:t>‹#›</a:t>
            </a:fld>
            <a:endParaRPr lang="en-GB"/>
          </a:p>
        </p:txBody>
      </p:sp>
    </p:spTree>
    <p:extLst>
      <p:ext uri="{BB962C8B-B14F-4D97-AF65-F5344CB8AC3E}">
        <p14:creationId xmlns:p14="http://schemas.microsoft.com/office/powerpoint/2010/main" val="388725951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Autofit/>
          </a:bodyPr>
          <a:lstStyle/>
          <a:p>
            <a:r>
              <a:rPr lang="en-GB" dirty="0" smtClean="0"/>
              <a:t>CLICK TO EDIT MASTER TITLE STYLE</a:t>
            </a:r>
            <a:endParaRPr lang="en-GB" dirty="0"/>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GB" dirty="0" smtClean="0"/>
              <a:t>Click to edit Master text styles</a:t>
            </a:r>
          </a:p>
          <a:p>
            <a:pPr lvl="1"/>
            <a:r>
              <a:rPr lang="en-GB" dirty="0" smtClean="0"/>
              <a:t>Second level</a:t>
            </a:r>
          </a:p>
          <a:p>
            <a:pPr lvl="2"/>
            <a:r>
              <a:rPr lang="en-GB" dirty="0" smtClean="0"/>
              <a:t>Third level</a:t>
            </a:r>
          </a:p>
          <a:p>
            <a:pPr lvl="3"/>
            <a:r>
              <a:rPr lang="en-GB" dirty="0" smtClean="0"/>
              <a:t>Fourth level</a:t>
            </a:r>
          </a:p>
          <a:p>
            <a:pPr lvl="4"/>
            <a:r>
              <a:rPr lang="en-GB" dirty="0" smtClean="0"/>
              <a:t>Fifth level</a:t>
            </a:r>
            <a:endParaRPr lang="en-GB" dirty="0"/>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D842EAA-B104-AF4A-9C38-D0A9341AE10B}" type="datetimeFigureOut">
              <a:rPr lang="en-US" smtClean="0"/>
              <a:t>28/05/17</a:t>
            </a:fld>
            <a:endParaRPr lang="en-GB"/>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5776BF0-2787-F644-AD2A-A20506B64DC5}" type="slidenum">
              <a:rPr lang="en-GB" smtClean="0"/>
              <a:t>‹#›</a:t>
            </a:fld>
            <a:endParaRPr lang="en-GB"/>
          </a:p>
        </p:txBody>
      </p:sp>
    </p:spTree>
    <p:extLst>
      <p:ext uri="{BB962C8B-B14F-4D97-AF65-F5344CB8AC3E}">
        <p14:creationId xmlns:p14="http://schemas.microsoft.com/office/powerpoint/2010/main" val="950849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3200" b="0" i="0" kern="1200">
          <a:solidFill>
            <a:schemeClr val="bg1">
              <a:lumMod val="95000"/>
            </a:schemeClr>
          </a:solidFill>
          <a:latin typeface="Montserrat-Regular"/>
          <a:ea typeface="+mj-ea"/>
          <a:cs typeface="Montserrat-Regular"/>
        </a:defRPr>
      </a:lvl1pPr>
    </p:titleStyle>
    <p:bodyStyle>
      <a:lvl1pPr marL="0" indent="0" algn="l" defTabSz="457200" rtl="0" eaLnBrk="1" latinLnBrk="0" hangingPunct="1">
        <a:spcBef>
          <a:spcPct val="20000"/>
        </a:spcBef>
        <a:buFont typeface="Arial"/>
        <a:buNone/>
        <a:defRPr sz="3200" b="0" i="0" kern="1200">
          <a:solidFill>
            <a:srgbClr val="F2F2F2"/>
          </a:solidFill>
          <a:latin typeface="Montserrat-Regular"/>
          <a:ea typeface="+mn-ea"/>
          <a:cs typeface="Montserrat-Regular"/>
        </a:defRPr>
      </a:lvl1pPr>
      <a:lvl2pPr marL="742950" indent="-285750" algn="l" defTabSz="457200" rtl="0" eaLnBrk="1" latinLnBrk="0" hangingPunct="1">
        <a:spcBef>
          <a:spcPct val="20000"/>
        </a:spcBef>
        <a:buFont typeface="Arial"/>
        <a:buChar char="–"/>
        <a:defRPr sz="2800" b="0" i="0" kern="1200">
          <a:solidFill>
            <a:srgbClr val="F2F2F2"/>
          </a:solidFill>
          <a:latin typeface="Montserrat Light"/>
          <a:ea typeface="+mn-ea"/>
          <a:cs typeface="Montserrat Light"/>
        </a:defRPr>
      </a:lvl2pPr>
      <a:lvl3pPr marL="1143000" indent="-228600" algn="l" defTabSz="457200" rtl="0" eaLnBrk="1" latinLnBrk="0" hangingPunct="1">
        <a:spcBef>
          <a:spcPct val="20000"/>
        </a:spcBef>
        <a:buFont typeface="Arial"/>
        <a:buChar char="•"/>
        <a:defRPr sz="2400" b="0" i="0" kern="1200">
          <a:solidFill>
            <a:srgbClr val="F2F2F2"/>
          </a:solidFill>
          <a:latin typeface="Montserrat Hairline"/>
          <a:ea typeface="+mn-ea"/>
          <a:cs typeface="Montserrat Hairline"/>
        </a:defRPr>
      </a:lvl3pPr>
      <a:lvl4pPr marL="16002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4pPr>
      <a:lvl5pPr marL="2057400" indent="-228600" algn="l" defTabSz="457200" rtl="0" eaLnBrk="1" latinLnBrk="0" hangingPunct="1">
        <a:spcBef>
          <a:spcPct val="20000"/>
        </a:spcBef>
        <a:buFont typeface="Arial"/>
        <a:buChar char="»"/>
        <a:defRPr sz="2000" b="0" i="0" kern="1200">
          <a:solidFill>
            <a:srgbClr val="F2F2F2"/>
          </a:solidFill>
          <a:latin typeface="Montserrat Hairline"/>
          <a:ea typeface="+mn-ea"/>
          <a:cs typeface="Montserrat Hairline"/>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10" name="Picture 9" descr="SERMON SERIES IMA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5876473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Redeemer Church</a:t>
            </a:r>
          </a:p>
        </p:txBody>
      </p:sp>
      <p:sp>
        <p:nvSpPr>
          <p:cNvPr id="3" name="Content Placeholder 2"/>
          <p:cNvSpPr>
            <a:spLocks noGrp="1"/>
          </p:cNvSpPr>
          <p:nvPr>
            <p:ph idx="1"/>
          </p:nvPr>
        </p:nvSpPr>
        <p:spPr/>
        <p:txBody>
          <a:bodyPr>
            <a:normAutofit/>
          </a:bodyPr>
          <a:lstStyle/>
          <a:p>
            <a:r>
              <a:rPr lang="en-GB" dirty="0">
                <a:latin typeface="Montserrat Light"/>
                <a:cs typeface="Montserrat Light"/>
              </a:rPr>
              <a:t>What’s your sphere of influence? </a:t>
            </a:r>
          </a:p>
          <a:p>
            <a:r>
              <a:rPr lang="en-GB" dirty="0">
                <a:latin typeface="Montserrat Light"/>
                <a:cs typeface="Montserrat Light"/>
              </a:rPr>
              <a:t>Awareness not indifference </a:t>
            </a:r>
          </a:p>
          <a:p>
            <a:r>
              <a:rPr lang="en-GB" dirty="0">
                <a:latin typeface="Montserrat Light"/>
                <a:cs typeface="Montserrat Light"/>
              </a:rPr>
              <a:t>Action</a:t>
            </a:r>
          </a:p>
          <a:p>
            <a:r>
              <a:rPr lang="en-GB" dirty="0">
                <a:latin typeface="Montserrat Light"/>
                <a:cs typeface="Montserrat Light"/>
              </a:rPr>
              <a:t>A city on a hill in Colchester!</a:t>
            </a:r>
          </a:p>
          <a:p>
            <a:endParaRPr lang="en-GB" dirty="0"/>
          </a:p>
        </p:txBody>
      </p:sp>
    </p:spTree>
    <p:extLst>
      <p:ext uri="{BB962C8B-B14F-4D97-AF65-F5344CB8AC3E}">
        <p14:creationId xmlns:p14="http://schemas.microsoft.com/office/powerpoint/2010/main" val="10345028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dirty="0"/>
          </a:p>
        </p:txBody>
      </p:sp>
      <p:sp>
        <p:nvSpPr>
          <p:cNvPr id="3" name="Subtitle 2"/>
          <p:cNvSpPr>
            <a:spLocks noGrp="1"/>
          </p:cNvSpPr>
          <p:nvPr>
            <p:ph type="subTitle" idx="1"/>
          </p:nvPr>
        </p:nvSpPr>
        <p:spPr/>
        <p:txBody>
          <a:bodyPr/>
          <a:lstStyle/>
          <a:p>
            <a:endParaRPr lang="en-GB"/>
          </a:p>
        </p:txBody>
      </p:sp>
      <p:pic>
        <p:nvPicPr>
          <p:cNvPr id="7" name="Picture 6" descr="#5 CHURCH FOR A BROKEN WORLD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47955242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7" name="Content Placeholder 6"/>
          <p:cNvSpPr>
            <a:spLocks noGrp="1"/>
          </p:cNvSpPr>
          <p:nvPr>
            <p:ph idx="1"/>
          </p:nvPr>
        </p:nvSpPr>
        <p:spPr/>
        <p:txBody>
          <a:bodyPr/>
          <a:lstStyle/>
          <a:p>
            <a:endParaRPr lang="en-GB"/>
          </a:p>
        </p:txBody>
      </p:sp>
      <p:pic>
        <p:nvPicPr>
          <p:cNvPr id="9" name="Picture 8" descr="7 SERMON TITL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2964139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GB"/>
          </a:p>
        </p:txBody>
      </p:sp>
      <p:sp>
        <p:nvSpPr>
          <p:cNvPr id="3" name="Subtitle 2"/>
          <p:cNvSpPr>
            <a:spLocks noGrp="1"/>
          </p:cNvSpPr>
          <p:nvPr>
            <p:ph type="subTitle" idx="1"/>
          </p:nvPr>
        </p:nvSpPr>
        <p:spPr/>
        <p:txBody>
          <a:bodyPr/>
          <a:lstStyle/>
          <a:p>
            <a:endParaRPr lang="en-GB"/>
          </a:p>
        </p:txBody>
      </p:sp>
      <p:pic>
        <p:nvPicPr>
          <p:cNvPr id="4" name="Picture 3" descr="#5 CHURCH FOR A BROKEN WORLD TITL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870419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45950"/>
            <a:ext cx="8229600" cy="4048673"/>
          </a:xfrm>
        </p:spPr>
        <p:txBody>
          <a:bodyPr>
            <a:normAutofit fontScale="92500" lnSpcReduction="10000"/>
          </a:bodyPr>
          <a:lstStyle/>
          <a:p>
            <a:pPr algn="ctr"/>
            <a:r>
              <a:rPr lang="en-GB" dirty="0" smtClean="0">
                <a:latin typeface="Montserrat-Bold"/>
                <a:cs typeface="Montserrat-Bold"/>
              </a:rPr>
              <a:t>BROKENESS PERVADES</a:t>
            </a:r>
          </a:p>
          <a:p>
            <a:pPr marL="457200" indent="-457200">
              <a:lnSpc>
                <a:spcPct val="120000"/>
              </a:lnSpc>
              <a:buFont typeface="Arial"/>
              <a:buChar char="•"/>
            </a:pPr>
            <a:r>
              <a:rPr lang="en-GB" sz="2600" dirty="0">
                <a:latin typeface="Montserrat Light"/>
                <a:cs typeface="Montserrat Light"/>
              </a:rPr>
              <a:t>Environmental destruction </a:t>
            </a:r>
          </a:p>
          <a:p>
            <a:pPr marL="457200" indent="-457200">
              <a:lnSpc>
                <a:spcPct val="120000"/>
              </a:lnSpc>
              <a:buFont typeface="Arial"/>
              <a:buChar char="•"/>
            </a:pPr>
            <a:r>
              <a:rPr lang="en-GB" sz="2600" dirty="0">
                <a:latin typeface="Montserrat Light"/>
                <a:cs typeface="Montserrat Light"/>
              </a:rPr>
              <a:t>Economic inequality</a:t>
            </a:r>
          </a:p>
          <a:p>
            <a:pPr marL="457200" indent="-457200">
              <a:lnSpc>
                <a:spcPct val="120000"/>
              </a:lnSpc>
              <a:buFont typeface="Arial"/>
              <a:buChar char="•"/>
            </a:pPr>
            <a:r>
              <a:rPr lang="en-GB" sz="2600" dirty="0" smtClean="0">
                <a:latin typeface="Montserrat Light"/>
                <a:cs typeface="Montserrat Light"/>
              </a:rPr>
              <a:t>Slavery </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Family</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War </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Corruption</a:t>
            </a:r>
          </a:p>
          <a:p>
            <a:pPr marL="457200" indent="-457200">
              <a:lnSpc>
                <a:spcPct val="120000"/>
              </a:lnSpc>
              <a:buFont typeface="Arial"/>
              <a:buChar char="•"/>
            </a:pPr>
            <a:r>
              <a:rPr lang="en-GB" sz="2600" dirty="0">
                <a:latin typeface="Montserrat Light"/>
                <a:cs typeface="Montserrat Light"/>
              </a:rPr>
              <a:t>T</a:t>
            </a:r>
            <a:r>
              <a:rPr lang="en-GB" sz="2600" dirty="0" smtClean="0">
                <a:latin typeface="Montserrat Light"/>
                <a:cs typeface="Montserrat Light"/>
              </a:rPr>
              <a:t>errorism</a:t>
            </a:r>
            <a:endParaRPr lang="en-GB" sz="2600" dirty="0">
              <a:latin typeface="Montserrat Light"/>
              <a:cs typeface="Montserrat Light"/>
            </a:endParaRPr>
          </a:p>
          <a:p>
            <a:endParaRPr lang="en-GB" dirty="0">
              <a:latin typeface="Montserrat Light"/>
              <a:cs typeface="Montserrat Light"/>
            </a:endParaRPr>
          </a:p>
        </p:txBody>
      </p:sp>
    </p:spTree>
    <p:extLst>
      <p:ext uri="{BB962C8B-B14F-4D97-AF65-F5344CB8AC3E}">
        <p14:creationId xmlns:p14="http://schemas.microsoft.com/office/powerpoint/2010/main" val="330010703"/>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545950"/>
            <a:ext cx="8229600" cy="4048673"/>
          </a:xfrm>
        </p:spPr>
        <p:txBody>
          <a:bodyPr>
            <a:normAutofit fontScale="92500" lnSpcReduction="10000"/>
          </a:bodyPr>
          <a:lstStyle/>
          <a:p>
            <a:pPr algn="ctr"/>
            <a:r>
              <a:rPr lang="en-GB" dirty="0" smtClean="0">
                <a:latin typeface="Montserrat-Bold"/>
                <a:cs typeface="Montserrat-Bold"/>
              </a:rPr>
              <a:t>BROKENESS PERVADES</a:t>
            </a:r>
          </a:p>
          <a:p>
            <a:pPr marL="457200" indent="-457200">
              <a:lnSpc>
                <a:spcPct val="120000"/>
              </a:lnSpc>
              <a:buFont typeface="Arial"/>
              <a:buChar char="•"/>
            </a:pPr>
            <a:r>
              <a:rPr lang="en-GB" sz="2600" dirty="0">
                <a:latin typeface="Montserrat Light"/>
                <a:cs typeface="Montserrat Light"/>
              </a:rPr>
              <a:t>Environmental destruction </a:t>
            </a:r>
          </a:p>
          <a:p>
            <a:pPr marL="457200" indent="-457200">
              <a:lnSpc>
                <a:spcPct val="120000"/>
              </a:lnSpc>
              <a:buFont typeface="Arial"/>
              <a:buChar char="•"/>
            </a:pPr>
            <a:r>
              <a:rPr lang="en-GB" sz="2600" dirty="0">
                <a:latin typeface="Montserrat Light"/>
                <a:cs typeface="Montserrat Light"/>
              </a:rPr>
              <a:t>Economic inequality</a:t>
            </a:r>
          </a:p>
          <a:p>
            <a:pPr marL="457200" indent="-457200">
              <a:lnSpc>
                <a:spcPct val="120000"/>
              </a:lnSpc>
              <a:buFont typeface="Arial"/>
              <a:buChar char="•"/>
            </a:pPr>
            <a:r>
              <a:rPr lang="en-GB" sz="2600" dirty="0" smtClean="0">
                <a:latin typeface="Montserrat Light"/>
                <a:cs typeface="Montserrat Light"/>
              </a:rPr>
              <a:t>Slavery </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Family</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War </a:t>
            </a:r>
            <a:endParaRPr lang="en-GB" sz="2600" dirty="0">
              <a:latin typeface="Montserrat Light"/>
              <a:cs typeface="Montserrat Light"/>
            </a:endParaRPr>
          </a:p>
          <a:p>
            <a:pPr marL="457200" indent="-457200">
              <a:lnSpc>
                <a:spcPct val="120000"/>
              </a:lnSpc>
              <a:buFont typeface="Arial"/>
              <a:buChar char="•"/>
            </a:pPr>
            <a:r>
              <a:rPr lang="en-GB" sz="2600" dirty="0" smtClean="0">
                <a:latin typeface="Montserrat Light"/>
                <a:cs typeface="Montserrat Light"/>
              </a:rPr>
              <a:t>Corruption</a:t>
            </a:r>
          </a:p>
          <a:p>
            <a:pPr marL="457200" indent="-457200">
              <a:lnSpc>
                <a:spcPct val="120000"/>
              </a:lnSpc>
              <a:buFont typeface="Arial"/>
              <a:buChar char="•"/>
            </a:pPr>
            <a:r>
              <a:rPr lang="en-GB" sz="2600" dirty="0">
                <a:latin typeface="Montserrat Light"/>
                <a:cs typeface="Montserrat Light"/>
              </a:rPr>
              <a:t>T</a:t>
            </a:r>
            <a:r>
              <a:rPr lang="en-GB" sz="2600" dirty="0" smtClean="0">
                <a:latin typeface="Montserrat Light"/>
                <a:cs typeface="Montserrat Light"/>
              </a:rPr>
              <a:t>errorism</a:t>
            </a:r>
            <a:endParaRPr lang="en-GB" sz="2600" dirty="0">
              <a:latin typeface="Montserrat Light"/>
              <a:cs typeface="Montserrat Light"/>
            </a:endParaRPr>
          </a:p>
          <a:p>
            <a:endParaRPr lang="en-GB" dirty="0">
              <a:latin typeface="Montserrat Light"/>
              <a:cs typeface="Montserrat Light"/>
            </a:endParaRPr>
          </a:p>
        </p:txBody>
      </p:sp>
      <p:sp>
        <p:nvSpPr>
          <p:cNvPr id="2" name="TextBox 1"/>
          <p:cNvSpPr txBox="1"/>
          <p:nvPr/>
        </p:nvSpPr>
        <p:spPr>
          <a:xfrm>
            <a:off x="4320514" y="2561983"/>
            <a:ext cx="4083123" cy="1231106"/>
          </a:xfrm>
          <a:prstGeom prst="rect">
            <a:avLst/>
          </a:prstGeom>
          <a:noFill/>
        </p:spPr>
        <p:txBody>
          <a:bodyPr wrap="square" rtlCol="0">
            <a:spAutoFit/>
          </a:bodyPr>
          <a:lstStyle/>
          <a:p>
            <a:pPr algn="ctr"/>
            <a:r>
              <a:rPr lang="en-GB" sz="2000" dirty="0" smtClean="0">
                <a:solidFill>
                  <a:schemeClr val="bg1"/>
                </a:solidFill>
                <a:latin typeface="Montserrat-Bold"/>
                <a:cs typeface="Montserrat-Bold"/>
              </a:rPr>
              <a:t>WHY?</a:t>
            </a:r>
            <a:endParaRPr lang="en-GB" sz="2000" dirty="0">
              <a:solidFill>
                <a:schemeClr val="bg1"/>
              </a:solidFill>
              <a:latin typeface="Montserrat-Bold"/>
              <a:cs typeface="Montserrat-Bold"/>
            </a:endParaRPr>
          </a:p>
          <a:p>
            <a:pPr marL="285750" indent="-285750">
              <a:buFont typeface="Arial"/>
              <a:buChar char="•"/>
            </a:pPr>
            <a:r>
              <a:rPr lang="en-GB" dirty="0">
                <a:solidFill>
                  <a:schemeClr val="bg1"/>
                </a:solidFill>
                <a:latin typeface="Montserrat Light"/>
                <a:cs typeface="Montserrat Light"/>
              </a:rPr>
              <a:t>Sin </a:t>
            </a:r>
          </a:p>
          <a:p>
            <a:pPr marL="285750" indent="-285750">
              <a:buFont typeface="Arial"/>
              <a:buChar char="•"/>
            </a:pPr>
            <a:r>
              <a:rPr lang="en-GB" dirty="0">
                <a:solidFill>
                  <a:schemeClr val="bg1"/>
                </a:solidFill>
                <a:latin typeface="Montserrat Light"/>
                <a:cs typeface="Montserrat Light"/>
              </a:rPr>
              <a:t>Broken people with broken lives</a:t>
            </a:r>
          </a:p>
          <a:p>
            <a:endParaRPr lang="en-GB" dirty="0">
              <a:solidFill>
                <a:schemeClr val="bg1"/>
              </a:solidFill>
              <a:latin typeface="Montserrat Light"/>
              <a:cs typeface="Montserrat Light"/>
            </a:endParaRPr>
          </a:p>
        </p:txBody>
      </p:sp>
    </p:spTree>
    <p:extLst>
      <p:ext uri="{BB962C8B-B14F-4D97-AF65-F5344CB8AC3E}">
        <p14:creationId xmlns:p14="http://schemas.microsoft.com/office/powerpoint/2010/main" val="376178855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2400" dirty="0"/>
              <a:t>Where does the church stand in this broken world?</a:t>
            </a:r>
          </a:p>
        </p:txBody>
      </p:sp>
      <p:sp>
        <p:nvSpPr>
          <p:cNvPr id="3" name="Content Placeholder 2"/>
          <p:cNvSpPr>
            <a:spLocks noGrp="1"/>
          </p:cNvSpPr>
          <p:nvPr>
            <p:ph idx="1"/>
          </p:nvPr>
        </p:nvSpPr>
        <p:spPr>
          <a:xfrm>
            <a:off x="628650" y="1063229"/>
            <a:ext cx="7886700" cy="3448743"/>
          </a:xfrm>
        </p:spPr>
        <p:txBody>
          <a:bodyPr>
            <a:normAutofit/>
          </a:bodyPr>
          <a:lstStyle/>
          <a:p>
            <a:pPr algn="just"/>
            <a:r>
              <a:rPr lang="en-GB" sz="2000" dirty="0">
                <a:latin typeface="Montserrat Light"/>
                <a:cs typeface="Montserrat Light"/>
              </a:rPr>
              <a:t>John Stott </a:t>
            </a:r>
            <a:r>
              <a:rPr lang="en-GB" sz="2000" dirty="0" smtClean="0">
                <a:latin typeface="Montserrat Light"/>
                <a:cs typeface="Montserrat Light"/>
              </a:rPr>
              <a:t>“</a:t>
            </a:r>
            <a:r>
              <a:rPr lang="en-GB" sz="2000" dirty="0">
                <a:latin typeface="Montserrat Light"/>
                <a:cs typeface="Montserrat Light"/>
              </a:rPr>
              <a:t>In the end there are only two possible attitudes which Christians can adopt towards the world. </a:t>
            </a:r>
            <a:r>
              <a:rPr lang="en-GB" sz="2000" dirty="0">
                <a:latin typeface="Montserrat Light"/>
                <a:cs typeface="Montserrat Light"/>
              </a:rPr>
              <a:t>One is escape and the other engagement. “Escape” means turning our backs on the world in rejection, washing our hands of it (though finding with Pontius Pilate that the responsibility does not come off in the wash), and steeling our hearts against its agonized cries for help. </a:t>
            </a:r>
            <a:r>
              <a:rPr lang="en-GB" sz="2000" dirty="0">
                <a:latin typeface="Montserrat Light"/>
                <a:cs typeface="Montserrat Light"/>
              </a:rPr>
              <a:t>In contrast, “engagement” means turning our faces towards the world in compassion, getting our hands dirty, sore and worn in its service, and feeling within us the stirring of the love of God which cannot be contained”. </a:t>
            </a:r>
            <a:endParaRPr lang="en-GB" sz="2000" dirty="0">
              <a:latin typeface="Montserrat Light"/>
              <a:cs typeface="Montserrat Light"/>
            </a:endParaRPr>
          </a:p>
        </p:txBody>
      </p:sp>
    </p:spTree>
    <p:extLst>
      <p:ext uri="{BB962C8B-B14F-4D97-AF65-F5344CB8AC3E}">
        <p14:creationId xmlns:p14="http://schemas.microsoft.com/office/powerpoint/2010/main" val="31735323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Broken but redeemed!</a:t>
            </a:r>
          </a:p>
        </p:txBody>
      </p:sp>
      <p:sp>
        <p:nvSpPr>
          <p:cNvPr id="3" name="Content Placeholder 2"/>
          <p:cNvSpPr>
            <a:spLocks noGrp="1"/>
          </p:cNvSpPr>
          <p:nvPr>
            <p:ph idx="1"/>
          </p:nvPr>
        </p:nvSpPr>
        <p:spPr/>
        <p:txBody>
          <a:bodyPr>
            <a:normAutofit/>
          </a:bodyPr>
          <a:lstStyle/>
          <a:p>
            <a:r>
              <a:rPr lang="en-GB" dirty="0">
                <a:latin typeface="Montserrat Light"/>
                <a:cs typeface="Montserrat Light"/>
              </a:rPr>
              <a:t>A city on a hill</a:t>
            </a:r>
          </a:p>
          <a:p>
            <a:r>
              <a:rPr lang="en-GB" dirty="0">
                <a:latin typeface="Montserrat Light"/>
                <a:cs typeface="Montserrat Light"/>
              </a:rPr>
              <a:t>A people broken but redeemed</a:t>
            </a:r>
          </a:p>
          <a:p>
            <a:r>
              <a:rPr lang="en-GB" dirty="0" smtClean="0">
                <a:latin typeface="Montserrat Light"/>
                <a:cs typeface="Montserrat Light"/>
              </a:rPr>
              <a:t>Chosen </a:t>
            </a:r>
            <a:endParaRPr lang="en-GB" dirty="0">
              <a:latin typeface="Montserrat Light"/>
              <a:cs typeface="Montserrat Light"/>
            </a:endParaRPr>
          </a:p>
        </p:txBody>
      </p:sp>
    </p:spTree>
    <p:extLst>
      <p:ext uri="{BB962C8B-B14F-4D97-AF65-F5344CB8AC3E}">
        <p14:creationId xmlns:p14="http://schemas.microsoft.com/office/powerpoint/2010/main" val="6486116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Raising men and women of influence </a:t>
            </a:r>
          </a:p>
        </p:txBody>
      </p:sp>
      <p:sp>
        <p:nvSpPr>
          <p:cNvPr id="3" name="Content Placeholder 2"/>
          <p:cNvSpPr>
            <a:spLocks noGrp="1"/>
          </p:cNvSpPr>
          <p:nvPr>
            <p:ph idx="1"/>
          </p:nvPr>
        </p:nvSpPr>
        <p:spPr>
          <a:xfrm>
            <a:off x="628650" y="1369219"/>
            <a:ext cx="7886700" cy="3093327"/>
          </a:xfrm>
        </p:spPr>
        <p:txBody>
          <a:bodyPr>
            <a:normAutofit/>
          </a:bodyPr>
          <a:lstStyle/>
          <a:p>
            <a:r>
              <a:rPr lang="en-GB" dirty="0">
                <a:latin typeface="Montserrat Light"/>
                <a:cs typeface="Montserrat Light"/>
              </a:rPr>
              <a:t>Bringing Kingdom values</a:t>
            </a:r>
          </a:p>
          <a:p>
            <a:r>
              <a:rPr lang="en-GB" dirty="0">
                <a:latin typeface="Montserrat Light"/>
                <a:cs typeface="Montserrat Light"/>
              </a:rPr>
              <a:t>Forgiveness</a:t>
            </a:r>
          </a:p>
          <a:p>
            <a:r>
              <a:rPr lang="en-GB" dirty="0">
                <a:latin typeface="Montserrat Light"/>
                <a:cs typeface="Montserrat Light"/>
              </a:rPr>
              <a:t>Freedom</a:t>
            </a:r>
          </a:p>
          <a:p>
            <a:r>
              <a:rPr lang="en-GB" dirty="0">
                <a:latin typeface="Montserrat Light"/>
                <a:cs typeface="Montserrat Light"/>
              </a:rPr>
              <a:t>Healing</a:t>
            </a:r>
          </a:p>
          <a:p>
            <a:r>
              <a:rPr lang="en-GB" dirty="0">
                <a:latin typeface="Montserrat Light"/>
                <a:cs typeface="Montserrat Light"/>
              </a:rPr>
              <a:t>Redeemer Church</a:t>
            </a:r>
          </a:p>
        </p:txBody>
      </p:sp>
    </p:spTree>
    <p:extLst>
      <p:ext uri="{BB962C8B-B14F-4D97-AF65-F5344CB8AC3E}">
        <p14:creationId xmlns:p14="http://schemas.microsoft.com/office/powerpoint/2010/main" val="21488695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Grace motivates action</a:t>
            </a:r>
          </a:p>
        </p:txBody>
      </p:sp>
      <p:sp>
        <p:nvSpPr>
          <p:cNvPr id="3" name="Content Placeholder 2"/>
          <p:cNvSpPr>
            <a:spLocks noGrp="1"/>
          </p:cNvSpPr>
          <p:nvPr>
            <p:ph idx="1"/>
          </p:nvPr>
        </p:nvSpPr>
        <p:spPr>
          <a:xfrm>
            <a:off x="457200" y="1200151"/>
            <a:ext cx="8229600" cy="2455339"/>
          </a:xfrm>
        </p:spPr>
        <p:txBody>
          <a:bodyPr>
            <a:normAutofit/>
          </a:bodyPr>
          <a:lstStyle/>
          <a:p>
            <a:r>
              <a:rPr lang="en-GB" dirty="0" smtClean="0">
                <a:latin typeface="Montserrat Light"/>
                <a:cs typeface="Montserrat Light"/>
              </a:rPr>
              <a:t>Authentic </a:t>
            </a:r>
            <a:r>
              <a:rPr lang="en-GB" dirty="0">
                <a:latin typeface="Montserrat Light"/>
                <a:cs typeface="Montserrat Light"/>
              </a:rPr>
              <a:t>faith </a:t>
            </a:r>
          </a:p>
          <a:p>
            <a:r>
              <a:rPr lang="en-GB" dirty="0">
                <a:latin typeface="Montserrat Light"/>
                <a:cs typeface="Montserrat Light"/>
              </a:rPr>
              <a:t>No needy persons</a:t>
            </a:r>
          </a:p>
          <a:p>
            <a:r>
              <a:rPr lang="en-GB" dirty="0">
                <a:latin typeface="Montserrat Light"/>
                <a:cs typeface="Montserrat Light"/>
              </a:rPr>
              <a:t>Serving the poor </a:t>
            </a:r>
          </a:p>
        </p:txBody>
      </p:sp>
    </p:spTree>
    <p:extLst>
      <p:ext uri="{BB962C8B-B14F-4D97-AF65-F5344CB8AC3E}">
        <p14:creationId xmlns:p14="http://schemas.microsoft.com/office/powerpoint/2010/main" val="173552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TotalTime>
  <Words>220</Words>
  <Application>Microsoft Macintosh PowerPoint</Application>
  <PresentationFormat>On-screen Show (16:9)</PresentationFormat>
  <Paragraphs>40</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PowerPoint Presentation</vt:lpstr>
      <vt:lpstr>PowerPoint Presentation</vt:lpstr>
      <vt:lpstr>PowerPoint Presentation</vt:lpstr>
      <vt:lpstr>PowerPoint Presentation</vt:lpstr>
      <vt:lpstr>PowerPoint Presentation</vt:lpstr>
      <vt:lpstr>Where does the church stand in this broken world?</vt:lpstr>
      <vt:lpstr>Broken but redeemed!</vt:lpstr>
      <vt:lpstr>Raising men and women of influence </vt:lpstr>
      <vt:lpstr>Grace motivates action</vt:lpstr>
      <vt:lpstr>Redeemer Church</vt:lpstr>
      <vt:lpstr>PowerPoint Presentation</vt:lpstr>
    </vt:vector>
  </TitlesOfParts>
  <Company>The City Church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Hugh Pearce</dc:creator>
  <cp:lastModifiedBy>Hugh Pearce</cp:lastModifiedBy>
  <cp:revision>11</cp:revision>
  <dcterms:created xsi:type="dcterms:W3CDTF">2017-04-07T16:11:37Z</dcterms:created>
  <dcterms:modified xsi:type="dcterms:W3CDTF">2017-05-28T07:40:38Z</dcterms:modified>
</cp:coreProperties>
</file>