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9" r:id="rId4"/>
    <p:sldId id="270" r:id="rId5"/>
    <p:sldId id="261" r:id="rId6"/>
    <p:sldId id="260" r:id="rId7"/>
    <p:sldId id="275" r:id="rId8"/>
    <p:sldId id="263" r:id="rId9"/>
    <p:sldId id="264" r:id="rId10"/>
    <p:sldId id="265" r:id="rId11"/>
    <p:sldId id="266" r:id="rId12"/>
    <p:sldId id="267" r:id="rId13"/>
    <p:sldId id="276" r:id="rId14"/>
    <p:sldId id="274" r:id="rId15"/>
    <p:sldId id="271" r:id="rId16"/>
    <p:sldId id="273" r:id="rId17"/>
    <p:sldId id="262" r:id="rId18"/>
    <p:sldId id="268" r:id="rId19"/>
    <p:sldId id="277" r:id="rId20"/>
    <p:sldId id="278" r:id="rId21"/>
    <p:sldId id="279" r:id="rId22"/>
    <p:sldId id="258" r:id="rId23"/>
    <p:sldId id="272"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8" d="100"/>
          <a:sy n="128" d="100"/>
        </p:scale>
        <p:origin x="-1048" y="-10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4" name="Date Placeholder 3"/>
          <p:cNvSpPr>
            <a:spLocks noGrp="1"/>
          </p:cNvSpPr>
          <p:nvPr>
            <p:ph type="dt" sz="half" idx="10"/>
          </p:nvPr>
        </p:nvSpPr>
        <p:spPr/>
        <p:txBody>
          <a:bodyPr/>
          <a:lstStyle/>
          <a:p>
            <a:fld id="{1D842EAA-B104-AF4A-9C38-D0A9341AE10B}" type="datetimeFigureOut">
              <a:rPr lang="en-US" smtClean="0"/>
              <a:t>04/06/17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21474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D842EAA-B104-AF4A-9C38-D0A9341AE10B}" type="datetimeFigureOut">
              <a:rPr lang="en-US" smtClean="0"/>
              <a:t>04/06/17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177197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D842EAA-B104-AF4A-9C38-D0A9341AE10B}" type="datetimeFigureOut">
              <a:rPr lang="en-US" smtClean="0"/>
              <a:t>04/06/17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117679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D842EAA-B104-AF4A-9C38-D0A9341AE10B}" type="datetimeFigureOut">
              <a:rPr lang="en-US" smtClean="0"/>
              <a:t>04/06/17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74415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D842EAA-B104-AF4A-9C38-D0A9341AE10B}" type="datetimeFigureOut">
              <a:rPr lang="en-US" smtClean="0"/>
              <a:t>04/06/17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7555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1D842EAA-B104-AF4A-9C38-D0A9341AE10B}" type="datetimeFigureOut">
              <a:rPr lang="en-US" smtClean="0"/>
              <a:t>04/06/17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14072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1D842EAA-B104-AF4A-9C38-D0A9341AE10B}" type="datetimeFigureOut">
              <a:rPr lang="en-US" smtClean="0"/>
              <a:t>04/06/17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130594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1D842EAA-B104-AF4A-9C38-D0A9341AE10B}" type="datetimeFigureOut">
              <a:rPr lang="en-US" smtClean="0"/>
              <a:t>04/06/17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47426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42EAA-B104-AF4A-9C38-D0A9341AE10B}" type="datetimeFigureOut">
              <a:rPr lang="en-US" smtClean="0"/>
              <a:t>04/06/17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418331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D842EAA-B104-AF4A-9C38-D0A9341AE10B}" type="datetimeFigureOut">
              <a:rPr lang="en-US" smtClean="0"/>
              <a:t>04/06/17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262534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D842EAA-B104-AF4A-9C38-D0A9341AE10B}" type="datetimeFigureOut">
              <a:rPr lang="en-US" smtClean="0"/>
              <a:t>04/06/17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8872595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42EAA-B104-AF4A-9C38-D0A9341AE10B}" type="datetimeFigureOut">
              <a:rPr lang="en-US" smtClean="0"/>
              <a:t>04/06/17</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776BF0-2787-F644-AD2A-A20506B64DC5}" type="slidenum">
              <a:rPr lang="en-GB" smtClean="0"/>
              <a:t>‹#›</a:t>
            </a:fld>
            <a:endParaRPr lang="en-GB"/>
          </a:p>
        </p:txBody>
      </p:sp>
    </p:spTree>
    <p:extLst>
      <p:ext uri="{BB962C8B-B14F-4D97-AF65-F5344CB8AC3E}">
        <p14:creationId xmlns:p14="http://schemas.microsoft.com/office/powerpoint/2010/main" val="950849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b="0" i="0" kern="1200">
          <a:solidFill>
            <a:schemeClr val="bg1">
              <a:lumMod val="95000"/>
            </a:schemeClr>
          </a:solidFill>
          <a:latin typeface="Montserrat-Regular"/>
          <a:ea typeface="+mj-ea"/>
          <a:cs typeface="Montserrat-Regular"/>
        </a:defRPr>
      </a:lvl1pPr>
    </p:titleStyle>
    <p:bodyStyle>
      <a:lvl1pPr marL="0" indent="0" algn="l" defTabSz="457200" rtl="0" eaLnBrk="1" latinLnBrk="0" hangingPunct="1">
        <a:spcBef>
          <a:spcPct val="20000"/>
        </a:spcBef>
        <a:buFont typeface="Arial"/>
        <a:buNone/>
        <a:defRPr sz="3200" b="0" i="0" kern="1200">
          <a:solidFill>
            <a:srgbClr val="F2F2F2"/>
          </a:solidFill>
          <a:latin typeface="Montserrat-Regular"/>
          <a:ea typeface="+mn-ea"/>
          <a:cs typeface="Montserrat-Regular"/>
        </a:defRPr>
      </a:lvl1pPr>
      <a:lvl2pPr marL="742950" indent="-285750" algn="l" defTabSz="457200" rtl="0" eaLnBrk="1" latinLnBrk="0" hangingPunct="1">
        <a:spcBef>
          <a:spcPct val="20000"/>
        </a:spcBef>
        <a:buFont typeface="Arial"/>
        <a:buChar char="–"/>
        <a:defRPr sz="2800" b="0" i="0" kern="1200">
          <a:solidFill>
            <a:srgbClr val="F2F2F2"/>
          </a:solidFill>
          <a:latin typeface="Montserrat Light"/>
          <a:ea typeface="+mn-ea"/>
          <a:cs typeface="Montserrat Light"/>
        </a:defRPr>
      </a:lvl2pPr>
      <a:lvl3pPr marL="1143000" indent="-228600" algn="l" defTabSz="457200" rtl="0" eaLnBrk="1" latinLnBrk="0" hangingPunct="1">
        <a:spcBef>
          <a:spcPct val="20000"/>
        </a:spcBef>
        <a:buFont typeface="Arial"/>
        <a:buChar char="•"/>
        <a:defRPr sz="2400" b="0" i="0" kern="1200">
          <a:solidFill>
            <a:srgbClr val="F2F2F2"/>
          </a:solidFill>
          <a:latin typeface="Montserrat Hairline"/>
          <a:ea typeface="+mn-ea"/>
          <a:cs typeface="Montserrat Hairline"/>
        </a:defRPr>
      </a:lvl3pPr>
      <a:lvl4pPr marL="1600200" indent="-228600" algn="l" defTabSz="457200" rtl="0" eaLnBrk="1" latinLnBrk="0" hangingPunct="1">
        <a:spcBef>
          <a:spcPct val="20000"/>
        </a:spcBef>
        <a:buFont typeface="Arial"/>
        <a:buChar char="–"/>
        <a:defRPr sz="2000" b="0" i="0" kern="1200">
          <a:solidFill>
            <a:srgbClr val="F2F2F2"/>
          </a:solidFill>
          <a:latin typeface="Montserrat Hairline"/>
          <a:ea typeface="+mn-ea"/>
          <a:cs typeface="Montserrat Hairline"/>
        </a:defRPr>
      </a:lvl4pPr>
      <a:lvl5pPr marL="2057400" indent="-228600" algn="l" defTabSz="457200" rtl="0" eaLnBrk="1" latinLnBrk="0" hangingPunct="1">
        <a:spcBef>
          <a:spcPct val="20000"/>
        </a:spcBef>
        <a:buFont typeface="Arial"/>
        <a:buChar char="»"/>
        <a:defRPr sz="2000" b="0" i="0" kern="1200">
          <a:solidFill>
            <a:srgbClr val="F2F2F2"/>
          </a:solidFill>
          <a:latin typeface="Montserrat Hairline"/>
          <a:ea typeface="+mn-ea"/>
          <a:cs typeface="Montserrat Hairlin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 name="Picture 9" descr="SERMON SERIES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0419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5186"/>
            <a:ext cx="8229600" cy="3740727"/>
          </a:xfrm>
        </p:spPr>
        <p:txBody>
          <a:bodyPr>
            <a:normAutofit fontScale="55000" lnSpcReduction="20000"/>
          </a:bodyPr>
          <a:lstStyle/>
          <a:p>
            <a:pPr algn="ctr">
              <a:lnSpc>
                <a:spcPct val="120000"/>
              </a:lnSpc>
            </a:pPr>
            <a:r>
              <a:rPr lang="en-GB" sz="4400" b="1" dirty="0" smtClean="0"/>
              <a:t>GOD’S SOVEREIGNTY</a:t>
            </a:r>
          </a:p>
          <a:p>
            <a:pPr>
              <a:lnSpc>
                <a:spcPct val="120000"/>
              </a:lnSpc>
            </a:pPr>
            <a:r>
              <a:rPr lang="en-GB" dirty="0" smtClean="0">
                <a:latin typeface="Montserrat Light"/>
                <a:cs typeface="Montserrat Light"/>
              </a:rPr>
              <a:t>I </a:t>
            </a:r>
            <a:r>
              <a:rPr lang="en-GB" dirty="0">
                <a:latin typeface="Montserrat Light"/>
                <a:cs typeface="Montserrat Light"/>
              </a:rPr>
              <a:t>am God, and there is no other; I am God, and there is none like me. I make known the end from the beginning, from ancient times, what is still to come. I say: My purpose will stand, and I will do all that I please. (Isa 46:9-10)</a:t>
            </a:r>
          </a:p>
          <a:p>
            <a:pPr>
              <a:lnSpc>
                <a:spcPct val="120000"/>
              </a:lnSpc>
            </a:pPr>
            <a:r>
              <a:rPr lang="en-GB" dirty="0">
                <a:latin typeface="Montserrat Light"/>
                <a:cs typeface="Montserrat Light"/>
              </a:rPr>
              <a:t> </a:t>
            </a:r>
          </a:p>
          <a:p>
            <a:pPr>
              <a:lnSpc>
                <a:spcPct val="120000"/>
              </a:lnSpc>
            </a:pPr>
            <a:r>
              <a:rPr lang="en-GB" dirty="0">
                <a:latin typeface="Montserrat Light"/>
                <a:cs typeface="Montserrat Light"/>
              </a:rPr>
              <a:t>He works out everything in conformity with the purpose of his will. </a:t>
            </a:r>
            <a:endParaRPr lang="en-GB" dirty="0" smtClean="0">
              <a:latin typeface="Montserrat Light"/>
              <a:cs typeface="Montserrat Light"/>
            </a:endParaRPr>
          </a:p>
          <a:p>
            <a:pPr>
              <a:lnSpc>
                <a:spcPct val="120000"/>
              </a:lnSpc>
            </a:pPr>
            <a:r>
              <a:rPr lang="en-GB" dirty="0" smtClean="0">
                <a:latin typeface="Montserrat Light"/>
                <a:cs typeface="Montserrat Light"/>
              </a:rPr>
              <a:t>(</a:t>
            </a:r>
            <a:r>
              <a:rPr lang="en-GB" dirty="0" err="1">
                <a:latin typeface="Montserrat Light"/>
                <a:cs typeface="Montserrat Light"/>
              </a:rPr>
              <a:t>Eph</a:t>
            </a:r>
            <a:r>
              <a:rPr lang="en-GB" dirty="0">
                <a:latin typeface="Montserrat Light"/>
                <a:cs typeface="Montserrat Light"/>
              </a:rPr>
              <a:t> 1:11)</a:t>
            </a:r>
          </a:p>
          <a:p>
            <a:pPr>
              <a:lnSpc>
                <a:spcPct val="120000"/>
              </a:lnSpc>
            </a:pPr>
            <a:r>
              <a:rPr lang="en-GB" dirty="0">
                <a:latin typeface="Montserrat Light"/>
                <a:cs typeface="Montserrat Light"/>
              </a:rPr>
              <a:t> </a:t>
            </a:r>
          </a:p>
          <a:p>
            <a:pPr>
              <a:lnSpc>
                <a:spcPct val="120000"/>
              </a:lnSpc>
            </a:pPr>
            <a:r>
              <a:rPr lang="en-GB" dirty="0">
                <a:latin typeface="Montserrat Light"/>
                <a:cs typeface="Montserrat Light"/>
              </a:rPr>
              <a:t>The only Potentate, the King of kings, and Lord of lords </a:t>
            </a:r>
            <a:endParaRPr lang="en-GB" dirty="0" smtClean="0">
              <a:latin typeface="Montserrat Light"/>
              <a:cs typeface="Montserrat Light"/>
            </a:endParaRPr>
          </a:p>
          <a:p>
            <a:pPr>
              <a:lnSpc>
                <a:spcPct val="120000"/>
              </a:lnSpc>
            </a:pPr>
            <a:r>
              <a:rPr lang="en-GB" dirty="0" smtClean="0">
                <a:latin typeface="Montserrat Light"/>
                <a:cs typeface="Montserrat Light"/>
              </a:rPr>
              <a:t>(</a:t>
            </a:r>
            <a:r>
              <a:rPr lang="en-GB" dirty="0">
                <a:latin typeface="Montserrat Light"/>
                <a:cs typeface="Montserrat Light"/>
              </a:rPr>
              <a:t>1 Tim 6:15</a:t>
            </a:r>
            <a:r>
              <a:rPr lang="en-GB" dirty="0" smtClean="0">
                <a:latin typeface="Montserrat Light"/>
                <a:cs typeface="Montserrat Light"/>
              </a:rPr>
              <a:t>)</a:t>
            </a:r>
            <a:endParaRPr lang="en-GB" dirty="0">
              <a:latin typeface="Montserrat Light"/>
              <a:cs typeface="Montserrat Light"/>
            </a:endParaRPr>
          </a:p>
        </p:txBody>
      </p:sp>
    </p:spTree>
    <p:extLst>
      <p:ext uri="{BB962C8B-B14F-4D97-AF65-F5344CB8AC3E}">
        <p14:creationId xmlns:p14="http://schemas.microsoft.com/office/powerpoint/2010/main" val="398416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5186"/>
            <a:ext cx="8229600" cy="3740727"/>
          </a:xfrm>
        </p:spPr>
        <p:txBody>
          <a:bodyPr>
            <a:normAutofit fontScale="62500" lnSpcReduction="20000"/>
          </a:bodyPr>
          <a:lstStyle/>
          <a:p>
            <a:pPr>
              <a:lnSpc>
                <a:spcPct val="120000"/>
              </a:lnSpc>
            </a:pPr>
            <a:r>
              <a:rPr lang="en-GB" dirty="0" smtClean="0">
                <a:latin typeface="Montserrat Light"/>
                <a:cs typeface="Montserrat Light"/>
              </a:rPr>
              <a:t>The </a:t>
            </a:r>
            <a:r>
              <a:rPr lang="en-GB" dirty="0">
                <a:latin typeface="Montserrat Light"/>
                <a:cs typeface="Montserrat Light"/>
              </a:rPr>
              <a:t>doctrine of God’s Sovereignty lies at the foundation of Christian theology. It is the centre of gravity in the system of Christian truth: the sun around which all the lesser orbs are grouped. It is the golden milestone to which every highway of knowledge leads and from which they all radiate. It is the cord upon which all other doctrines are strung like so many pearls, holding them in place and giving them unity. It is designed as the sheet-anchor for our souls amid the storms of life. The doctrine of God’s Sovereignty is a Divine cordial to refresh our spirits. </a:t>
            </a:r>
            <a:endParaRPr lang="en-GB" dirty="0" smtClean="0">
              <a:latin typeface="Montserrat Light"/>
              <a:cs typeface="Montserrat Light"/>
            </a:endParaRPr>
          </a:p>
          <a:p>
            <a:pPr algn="r">
              <a:lnSpc>
                <a:spcPct val="120000"/>
              </a:lnSpc>
            </a:pPr>
            <a:r>
              <a:rPr lang="en-GB" dirty="0">
                <a:latin typeface="Montserrat Light"/>
                <a:cs typeface="Montserrat Light"/>
              </a:rPr>
              <a:t>A.W. </a:t>
            </a:r>
            <a:r>
              <a:rPr lang="en-GB" dirty="0" smtClean="0">
                <a:latin typeface="Montserrat Light"/>
                <a:cs typeface="Montserrat Light"/>
              </a:rPr>
              <a:t>Pink</a:t>
            </a:r>
            <a:endParaRPr lang="en-GB" dirty="0">
              <a:latin typeface="Montserrat Light"/>
              <a:cs typeface="Montserrat Light"/>
            </a:endParaRPr>
          </a:p>
        </p:txBody>
      </p:sp>
    </p:spTree>
    <p:extLst>
      <p:ext uri="{BB962C8B-B14F-4D97-AF65-F5344CB8AC3E}">
        <p14:creationId xmlns:p14="http://schemas.microsoft.com/office/powerpoint/2010/main" val="423734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5186"/>
            <a:ext cx="8229600" cy="3740727"/>
          </a:xfrm>
        </p:spPr>
        <p:txBody>
          <a:bodyPr>
            <a:normAutofit fontScale="40000" lnSpcReduction="20000"/>
          </a:bodyPr>
          <a:lstStyle/>
          <a:p>
            <a:pPr algn="ctr"/>
            <a:r>
              <a:rPr lang="en-GB" sz="5000" b="1" dirty="0"/>
              <a:t>MAN’S </a:t>
            </a:r>
            <a:r>
              <a:rPr lang="en-GB" sz="5000" b="1" dirty="0" smtClean="0"/>
              <a:t>RESPONSIBILITY</a:t>
            </a:r>
            <a:endParaRPr lang="en-GB" dirty="0" smtClean="0">
              <a:latin typeface="Montserrat Light"/>
              <a:cs typeface="Montserrat Light"/>
            </a:endParaRPr>
          </a:p>
          <a:p>
            <a:pPr>
              <a:lnSpc>
                <a:spcPct val="120000"/>
              </a:lnSpc>
            </a:pPr>
            <a:r>
              <a:rPr lang="en-GB" sz="4000" dirty="0" smtClean="0">
                <a:latin typeface="Montserrat Light"/>
                <a:cs typeface="Montserrat Light"/>
              </a:rPr>
              <a:t>Let </a:t>
            </a:r>
            <a:r>
              <a:rPr lang="en-GB" sz="4000" dirty="0">
                <a:latin typeface="Montserrat Light"/>
                <a:cs typeface="Montserrat Light"/>
              </a:rPr>
              <a:t>no one say when he is tempted, "I am being tempted by God," for God cannot be tempted with evil, and he himself tempts no one. But each person is tempted when he is lured and enticed </a:t>
            </a:r>
            <a:r>
              <a:rPr lang="en-GB" sz="4000" b="1" u="sng" dirty="0"/>
              <a:t>by his own desire. </a:t>
            </a:r>
            <a:r>
              <a:rPr lang="en-GB" sz="4000" dirty="0">
                <a:latin typeface="Montserrat Light"/>
                <a:cs typeface="Montserrat Light"/>
              </a:rPr>
              <a:t>(James 1:13-14). </a:t>
            </a:r>
          </a:p>
          <a:p>
            <a:pPr>
              <a:lnSpc>
                <a:spcPct val="120000"/>
              </a:lnSpc>
            </a:pPr>
            <a:r>
              <a:rPr lang="en-GB" sz="4000" dirty="0">
                <a:latin typeface="Montserrat Light"/>
                <a:cs typeface="Montserrat Light"/>
              </a:rPr>
              <a:t> </a:t>
            </a:r>
          </a:p>
          <a:p>
            <a:pPr>
              <a:lnSpc>
                <a:spcPct val="120000"/>
              </a:lnSpc>
            </a:pPr>
            <a:r>
              <a:rPr lang="en-GB" sz="4000" dirty="0">
                <a:latin typeface="Montserrat Light"/>
                <a:cs typeface="Montserrat Light"/>
              </a:rPr>
              <a:t>I call heaven and earth to witness against you today, that I have set before you life and death, blessing and curse. Therefore </a:t>
            </a:r>
            <a:r>
              <a:rPr lang="en-GB" sz="4000" b="1" u="sng" dirty="0"/>
              <a:t>choose</a:t>
            </a:r>
            <a:r>
              <a:rPr lang="en-GB" sz="4000" dirty="0">
                <a:latin typeface="Montserrat Light"/>
                <a:cs typeface="Montserrat Light"/>
              </a:rPr>
              <a:t> life, that you and your offspring may live, (Deuteronomy 30:19) </a:t>
            </a:r>
          </a:p>
          <a:p>
            <a:pPr>
              <a:lnSpc>
                <a:spcPct val="120000"/>
              </a:lnSpc>
            </a:pPr>
            <a:r>
              <a:rPr lang="en-GB" sz="4000" dirty="0">
                <a:latin typeface="Montserrat Light"/>
                <a:cs typeface="Montserrat Light"/>
              </a:rPr>
              <a:t> </a:t>
            </a:r>
          </a:p>
          <a:p>
            <a:pPr>
              <a:lnSpc>
                <a:spcPct val="120000"/>
              </a:lnSpc>
            </a:pPr>
            <a:r>
              <a:rPr lang="en-GB" sz="4000" dirty="0">
                <a:latin typeface="Montserrat Light"/>
                <a:cs typeface="Montserrat Light"/>
              </a:rPr>
              <a:t>You search the Scriptures because you think that in them you have eternal life; and it is they that bear witness about me, </a:t>
            </a:r>
            <a:r>
              <a:rPr lang="en-GB" sz="4000" b="1" u="sng" dirty="0"/>
              <a:t>yet you refuse </a:t>
            </a:r>
            <a:r>
              <a:rPr lang="en-GB" sz="4000" dirty="0">
                <a:latin typeface="Montserrat Light"/>
                <a:cs typeface="Montserrat Light"/>
              </a:rPr>
              <a:t>to come to me that you may have life. (John 5:39-40</a:t>
            </a:r>
            <a:r>
              <a:rPr lang="en-GB" sz="4000" dirty="0" smtClean="0">
                <a:latin typeface="Montserrat Light"/>
                <a:cs typeface="Montserrat Light"/>
              </a:rPr>
              <a:t>)</a:t>
            </a:r>
            <a:endParaRPr lang="en-GB" sz="4000" dirty="0">
              <a:latin typeface="Montserrat Light"/>
              <a:cs typeface="Montserrat Light"/>
            </a:endParaRPr>
          </a:p>
        </p:txBody>
      </p:sp>
    </p:spTree>
    <p:extLst>
      <p:ext uri="{BB962C8B-B14F-4D97-AF65-F5344CB8AC3E}">
        <p14:creationId xmlns:p14="http://schemas.microsoft.com/office/powerpoint/2010/main" val="230231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5186"/>
            <a:ext cx="8229600" cy="3740727"/>
          </a:xfrm>
        </p:spPr>
        <p:txBody>
          <a:bodyPr>
            <a:normAutofit/>
          </a:bodyPr>
          <a:lstStyle/>
          <a:p>
            <a:pPr algn="ctr"/>
            <a:r>
              <a:rPr lang="en-GB" sz="2400" b="1" dirty="0" smtClean="0"/>
              <a:t>GOD’S SOVEREIGNTY &amp; MAN’S RESPONSIBILITY</a:t>
            </a:r>
            <a:endParaRPr lang="en-GB" sz="1200" dirty="0" smtClean="0">
              <a:latin typeface="Montserrat Light"/>
              <a:cs typeface="Montserrat Light"/>
            </a:endParaRPr>
          </a:p>
          <a:p>
            <a:endParaRPr lang="en-GB" sz="2400" dirty="0" smtClean="0">
              <a:latin typeface="Montserrat Light"/>
              <a:cs typeface="Montserrat Light"/>
            </a:endParaRPr>
          </a:p>
          <a:p>
            <a:r>
              <a:rPr lang="en-GB" sz="2400" dirty="0" smtClean="0">
                <a:latin typeface="Montserrat Light"/>
                <a:cs typeface="Montserrat Light"/>
              </a:rPr>
              <a:t>‘for </a:t>
            </a:r>
            <a:r>
              <a:rPr lang="en-GB" sz="2400" dirty="0">
                <a:latin typeface="Montserrat Light"/>
                <a:cs typeface="Montserrat Light"/>
              </a:rPr>
              <a:t>it is God who works in you, both to will and to work for his good pleasure</a:t>
            </a:r>
            <a:r>
              <a:rPr lang="en-GB" sz="2400" dirty="0" smtClean="0">
                <a:latin typeface="Montserrat Light"/>
                <a:cs typeface="Montserrat Light"/>
              </a:rPr>
              <a:t>.’</a:t>
            </a:r>
          </a:p>
          <a:p>
            <a:pPr algn="r"/>
            <a:r>
              <a:rPr lang="en-GB" sz="2400" dirty="0" smtClean="0">
                <a:latin typeface="Montserrat Light"/>
                <a:cs typeface="Montserrat Light"/>
              </a:rPr>
              <a:t>Phil </a:t>
            </a:r>
            <a:r>
              <a:rPr lang="en-GB" sz="2400" dirty="0">
                <a:latin typeface="Montserrat Light"/>
                <a:cs typeface="Montserrat Light"/>
              </a:rPr>
              <a:t>2:13 </a:t>
            </a:r>
            <a:r>
              <a:rPr lang="en-GB" sz="2400" dirty="0" smtClean="0">
                <a:latin typeface="Montserrat Light"/>
                <a:cs typeface="Montserrat Light"/>
              </a:rPr>
              <a:t>NIV</a:t>
            </a:r>
            <a:endParaRPr lang="en-GB" sz="2400" dirty="0">
              <a:latin typeface="Montserrat Light"/>
              <a:cs typeface="Montserrat Light"/>
            </a:endParaRPr>
          </a:p>
        </p:txBody>
      </p:sp>
    </p:spTree>
    <p:extLst>
      <p:ext uri="{BB962C8B-B14F-4D97-AF65-F5344CB8AC3E}">
        <p14:creationId xmlns:p14="http://schemas.microsoft.com/office/powerpoint/2010/main" val="271697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design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21299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5143500"/>
            <a:chOff x="0" y="0"/>
            <a:chExt cx="9144000" cy="5143500"/>
          </a:xfrm>
        </p:grpSpPr>
        <p:pic>
          <p:nvPicPr>
            <p:cNvPr id="2" name="Picture 1" descr="Untitled design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506704" y="0"/>
              <a:ext cx="4637296" cy="5143500"/>
            </a:xfrm>
            <a:prstGeom prst="rect">
              <a:avLst/>
            </a:prstGeom>
            <a:solidFill>
              <a:srgbClr val="EE8061">
                <a:alpha val="7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8912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5-31 at 14.08.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63" y="208434"/>
            <a:ext cx="8539692" cy="4023624"/>
          </a:xfrm>
          <a:prstGeom prst="rect">
            <a:avLst/>
          </a:prstGeom>
        </p:spPr>
      </p:pic>
    </p:spTree>
    <p:extLst>
      <p:ext uri="{BB962C8B-B14F-4D97-AF65-F5344CB8AC3E}">
        <p14:creationId xmlns:p14="http://schemas.microsoft.com/office/powerpoint/2010/main" val="2021352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5143500"/>
            <a:chOff x="0" y="0"/>
            <a:chExt cx="9144000" cy="5143500"/>
          </a:xfrm>
        </p:grpSpPr>
        <p:pic>
          <p:nvPicPr>
            <p:cNvPr id="2" name="Picture 1" descr="Untitled design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0"/>
              <a:ext cx="4537432" cy="5143500"/>
            </a:xfrm>
            <a:prstGeom prst="rect">
              <a:avLst/>
            </a:prstGeom>
            <a:solidFill>
              <a:srgbClr val="EE8061">
                <a:alpha val="7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8729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design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232992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1. FIX OUR </a:t>
            </a:r>
            <a:r>
              <a:rPr lang="en-GB" dirty="0" smtClean="0"/>
              <a:t>DIRECTION</a:t>
            </a:r>
            <a:endParaRPr lang="en-GB" dirty="0"/>
          </a:p>
        </p:txBody>
      </p:sp>
    </p:spTree>
    <p:extLst>
      <p:ext uri="{BB962C8B-B14F-4D97-AF65-F5344CB8AC3E}">
        <p14:creationId xmlns:p14="http://schemas.microsoft.com/office/powerpoint/2010/main" val="345330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 SERMON TIT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0107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1. FIX OUR DIRECTION</a:t>
            </a:r>
          </a:p>
          <a:p>
            <a:r>
              <a:rPr lang="en-GB" dirty="0"/>
              <a:t>2. WORK HARD &amp; </a:t>
            </a:r>
            <a:r>
              <a:rPr lang="en-GB" dirty="0" smtClean="0"/>
              <a:t>HUMBLY</a:t>
            </a:r>
            <a:endParaRPr lang="en-GB" dirty="0"/>
          </a:p>
        </p:txBody>
      </p:sp>
    </p:spTree>
    <p:extLst>
      <p:ext uri="{BB962C8B-B14F-4D97-AF65-F5344CB8AC3E}">
        <p14:creationId xmlns:p14="http://schemas.microsoft.com/office/powerpoint/2010/main" val="1041584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1. FIX OUR DIRECTION</a:t>
            </a:r>
          </a:p>
          <a:p>
            <a:r>
              <a:rPr lang="en-GB" dirty="0"/>
              <a:t>2. WORK HARD &amp; HUMBLY</a:t>
            </a:r>
          </a:p>
          <a:p>
            <a:r>
              <a:rPr lang="en-GB" dirty="0"/>
              <a:t>3. SLEEP &amp; REST </a:t>
            </a:r>
            <a:r>
              <a:rPr lang="en-GB" dirty="0" smtClean="0"/>
              <a:t>WELL</a:t>
            </a:r>
            <a:endParaRPr lang="en-GB" dirty="0"/>
          </a:p>
        </p:txBody>
      </p:sp>
    </p:spTree>
    <p:extLst>
      <p:ext uri="{BB962C8B-B14F-4D97-AF65-F5344CB8AC3E}">
        <p14:creationId xmlns:p14="http://schemas.microsoft.com/office/powerpoint/2010/main" val="323195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9" name="Picture 8" descr="#7 COMPASS BUT NO MAP 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95524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design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389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A SERIES DISCOVERING THE DNA OF OUR FAMILY OF CHURCH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3099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T17 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Tree>
    <p:extLst>
      <p:ext uri="{BB962C8B-B14F-4D97-AF65-F5344CB8AC3E}">
        <p14:creationId xmlns:p14="http://schemas.microsoft.com/office/powerpoint/2010/main" val="136146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9" name="Picture 8" descr="#7 COMPASS BUT NO MAP 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403897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779242214"/>
              </p:ext>
            </p:extLst>
          </p:nvPr>
        </p:nvGraphicFramePr>
        <p:xfrm>
          <a:off x="457200" y="808487"/>
          <a:ext cx="8229600" cy="595511"/>
        </p:xfrm>
        <a:graphic>
          <a:graphicData uri="http://schemas.openxmlformats.org/drawingml/2006/table">
            <a:tbl>
              <a:tblPr firstRow="1" bandRow="1">
                <a:tableStyleId>{7E9639D4-E3E2-4D34-9284-5A2195B3D0D7}</a:tableStyleId>
              </a:tblPr>
              <a:tblGrid>
                <a:gridCol w="4114800"/>
                <a:gridCol w="4114800"/>
              </a:tblGrid>
              <a:tr h="595511">
                <a:tc>
                  <a:txBody>
                    <a:bodyPr/>
                    <a:lstStyle/>
                    <a:p>
                      <a:pPr algn="ctr"/>
                      <a:r>
                        <a:rPr lang="en-GB" sz="2400" b="0" dirty="0" smtClean="0">
                          <a:latin typeface="Montserrat Black"/>
                          <a:cs typeface="Montserrat Black"/>
                        </a:rPr>
                        <a:t> DOWN TO GOD</a:t>
                      </a:r>
                      <a:endParaRPr lang="en-GB" sz="2400" b="0" dirty="0">
                        <a:latin typeface="Montserrat Black"/>
                        <a:cs typeface="Montserrat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GB" sz="2400" b="0" dirty="0" smtClean="0">
                          <a:latin typeface="Montserrat Black"/>
                          <a:cs typeface="Montserrat Black"/>
                        </a:rPr>
                        <a:t>DOWN TO US</a:t>
                      </a:r>
                      <a:endParaRPr lang="en-GB" sz="2400" b="0" dirty="0">
                        <a:latin typeface="Montserrat Black"/>
                        <a:cs typeface="Montserrat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r>
            </a:tbl>
          </a:graphicData>
        </a:graphic>
      </p:graphicFrame>
    </p:spTree>
    <p:extLst>
      <p:ext uri="{BB962C8B-B14F-4D97-AF65-F5344CB8AC3E}">
        <p14:creationId xmlns:p14="http://schemas.microsoft.com/office/powerpoint/2010/main" val="17298161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31044874"/>
              </p:ext>
            </p:extLst>
          </p:nvPr>
        </p:nvGraphicFramePr>
        <p:xfrm>
          <a:off x="457200" y="808487"/>
          <a:ext cx="8229600" cy="2977555"/>
        </p:xfrm>
        <a:graphic>
          <a:graphicData uri="http://schemas.openxmlformats.org/drawingml/2006/table">
            <a:tbl>
              <a:tblPr firstRow="1" bandRow="1">
                <a:tableStyleId>{7E9639D4-E3E2-4D34-9284-5A2195B3D0D7}</a:tableStyleId>
              </a:tblPr>
              <a:tblGrid>
                <a:gridCol w="4114800"/>
                <a:gridCol w="4114800"/>
              </a:tblGrid>
              <a:tr h="595511">
                <a:tc>
                  <a:txBody>
                    <a:bodyPr/>
                    <a:lstStyle/>
                    <a:p>
                      <a:pPr algn="ctr"/>
                      <a:r>
                        <a:rPr lang="en-GB" sz="2400" b="0" dirty="0" smtClean="0">
                          <a:latin typeface="Montserrat Black"/>
                          <a:cs typeface="Montserrat Black"/>
                        </a:rPr>
                        <a:t> DOWN TO GOD</a:t>
                      </a:r>
                      <a:endParaRPr lang="en-GB" sz="2400" b="0" dirty="0">
                        <a:latin typeface="Montserrat Black"/>
                        <a:cs typeface="Montserrat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GB" sz="2400" b="0" dirty="0" smtClean="0">
                          <a:latin typeface="Montserrat Black"/>
                          <a:cs typeface="Montserrat Black"/>
                        </a:rPr>
                        <a:t>DOWN TO US</a:t>
                      </a:r>
                      <a:endParaRPr lang="en-GB" sz="2400" b="0" dirty="0">
                        <a:latin typeface="Montserrat Black"/>
                        <a:cs typeface="Montserrat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r>
              <a:tr h="595511">
                <a:tc>
                  <a:txBody>
                    <a:bodyPr/>
                    <a:lstStyle/>
                    <a:p>
                      <a:pPr algn="ctr"/>
                      <a:r>
                        <a:rPr lang="en-GB" sz="2400" b="0" i="0" dirty="0" smtClean="0">
                          <a:solidFill>
                            <a:schemeClr val="bg1"/>
                          </a:solidFill>
                          <a:latin typeface="Montserrat Light"/>
                          <a:cs typeface="Montserrat Light"/>
                        </a:rPr>
                        <a:t>APATHY</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2400" b="0" i="0" dirty="0" smtClean="0">
                          <a:solidFill>
                            <a:schemeClr val="bg1"/>
                          </a:solidFill>
                          <a:latin typeface="Montserrat Light"/>
                          <a:cs typeface="Montserrat Light"/>
                        </a:rPr>
                        <a:t>ANXIETY</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5511">
                <a:tc>
                  <a:txBody>
                    <a:bodyPr/>
                    <a:lstStyle/>
                    <a:p>
                      <a:pPr algn="ctr"/>
                      <a:r>
                        <a:rPr lang="en-GB" sz="2400" b="0" i="0" dirty="0" smtClean="0">
                          <a:solidFill>
                            <a:schemeClr val="bg1"/>
                          </a:solidFill>
                          <a:latin typeface="Montserrat Light"/>
                          <a:cs typeface="Montserrat Light"/>
                        </a:rPr>
                        <a:t>‘LET GO &amp; LET</a:t>
                      </a:r>
                      <a:r>
                        <a:rPr lang="en-GB" sz="2400" b="0" i="0" baseline="0" dirty="0" smtClean="0">
                          <a:solidFill>
                            <a:schemeClr val="bg1"/>
                          </a:solidFill>
                          <a:latin typeface="Montserrat Light"/>
                          <a:cs typeface="Montserrat Light"/>
                        </a:rPr>
                        <a:t> GOD’</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2400" b="0" i="0" dirty="0" smtClean="0">
                          <a:solidFill>
                            <a:schemeClr val="bg1"/>
                          </a:solidFill>
                          <a:latin typeface="Montserrat Light"/>
                          <a:cs typeface="Montserrat Light"/>
                        </a:rPr>
                        <a:t>‘LEAVE IT TO ME’</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5511">
                <a:tc>
                  <a:txBody>
                    <a:bodyPr/>
                    <a:lstStyle/>
                    <a:p>
                      <a:pPr algn="ctr"/>
                      <a:r>
                        <a:rPr lang="en-GB" sz="2400" b="0" i="0" dirty="0" smtClean="0">
                          <a:solidFill>
                            <a:schemeClr val="bg1"/>
                          </a:solidFill>
                          <a:latin typeface="Montserrat Light"/>
                          <a:cs typeface="Montserrat Light"/>
                        </a:rPr>
                        <a:t>PURPOSELESS</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2400" b="0" i="0" dirty="0" smtClean="0">
                          <a:solidFill>
                            <a:schemeClr val="bg1"/>
                          </a:solidFill>
                          <a:latin typeface="Montserrat Light"/>
                          <a:cs typeface="Montserrat Light"/>
                        </a:rPr>
                        <a:t>PRIDE</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5511">
                <a:tc>
                  <a:txBody>
                    <a:bodyPr/>
                    <a:lstStyle/>
                    <a:p>
                      <a:pPr algn="ctr"/>
                      <a:r>
                        <a:rPr lang="en-GB" sz="2400" b="0" i="0" dirty="0" smtClean="0">
                          <a:solidFill>
                            <a:schemeClr val="bg1"/>
                          </a:solidFill>
                          <a:latin typeface="Montserrat Light"/>
                          <a:cs typeface="Montserrat Light"/>
                        </a:rPr>
                        <a:t>POINTLESS</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2400" b="0" i="0" dirty="0" smtClean="0">
                          <a:solidFill>
                            <a:schemeClr val="bg1"/>
                          </a:solidFill>
                          <a:latin typeface="Montserrat Light"/>
                          <a:cs typeface="Montserrat Light"/>
                        </a:rPr>
                        <a:t>DESPAIR</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497682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642579196"/>
              </p:ext>
            </p:extLst>
          </p:nvPr>
        </p:nvGraphicFramePr>
        <p:xfrm>
          <a:off x="457200" y="461204"/>
          <a:ext cx="8229600" cy="3884786"/>
        </p:xfrm>
        <a:graphic>
          <a:graphicData uri="http://schemas.openxmlformats.org/drawingml/2006/table">
            <a:tbl>
              <a:tblPr firstRow="1" bandRow="1">
                <a:tableStyleId>{7E9639D4-E3E2-4D34-9284-5A2195B3D0D7}</a:tableStyleId>
              </a:tblPr>
              <a:tblGrid>
                <a:gridCol w="4114800"/>
                <a:gridCol w="4114800"/>
              </a:tblGrid>
              <a:tr h="721819">
                <a:tc>
                  <a:txBody>
                    <a:bodyPr/>
                    <a:lstStyle/>
                    <a:p>
                      <a:pPr algn="ctr"/>
                      <a:r>
                        <a:rPr lang="en-GB" sz="2400" b="0" dirty="0" smtClean="0">
                          <a:latin typeface="Montserrat Black"/>
                          <a:cs typeface="Montserrat Black"/>
                        </a:rPr>
                        <a:t> DOWN TO GOD </a:t>
                      </a:r>
                      <a:r>
                        <a:rPr lang="en-GB" sz="2400" b="0" u="sng" dirty="0" smtClean="0">
                          <a:latin typeface="Montserrat Black"/>
                          <a:cs typeface="Montserrat Black"/>
                        </a:rPr>
                        <a:t>or</a:t>
                      </a:r>
                      <a:r>
                        <a:rPr lang="en-GB" sz="2400" b="0" u="none" dirty="0" smtClean="0">
                          <a:latin typeface="Montserrat Black"/>
                          <a:cs typeface="Montserrat Black"/>
                        </a:rPr>
                        <a:t> US</a:t>
                      </a:r>
                      <a:endParaRPr lang="en-GB" sz="2400" b="0" dirty="0">
                        <a:latin typeface="Montserrat Black"/>
                        <a:cs typeface="Montserrat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GB" sz="2400" b="0" dirty="0" smtClean="0">
                          <a:latin typeface="Montserrat Black"/>
                          <a:cs typeface="Montserrat Black"/>
                        </a:rPr>
                        <a:t>DOWN TO GOD</a:t>
                      </a:r>
                      <a:r>
                        <a:rPr lang="en-GB" sz="2400" b="0" baseline="0" dirty="0" smtClean="0">
                          <a:latin typeface="Montserrat Black"/>
                          <a:cs typeface="Montserrat Black"/>
                        </a:rPr>
                        <a:t> </a:t>
                      </a:r>
                      <a:r>
                        <a:rPr lang="en-GB" sz="2400" b="0" u="sng" baseline="0" dirty="0" smtClean="0">
                          <a:latin typeface="Montserrat Black"/>
                          <a:cs typeface="Montserrat Black"/>
                        </a:rPr>
                        <a:t>and</a:t>
                      </a:r>
                      <a:r>
                        <a:rPr lang="en-GB" sz="2400" b="0" u="none" baseline="0" dirty="0" smtClean="0">
                          <a:latin typeface="Montserrat Black"/>
                          <a:cs typeface="Montserrat Black"/>
                        </a:rPr>
                        <a:t> US</a:t>
                      </a:r>
                      <a:endParaRPr lang="en-GB" sz="2400" b="0" dirty="0">
                        <a:latin typeface="Montserrat Black"/>
                        <a:cs typeface="Montserrat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r>
              <a:tr h="72181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0" i="0" dirty="0" smtClean="0">
                          <a:solidFill>
                            <a:schemeClr val="bg1"/>
                          </a:solidFill>
                          <a:latin typeface="Montserrat Light"/>
                          <a:cs typeface="Montserrat Light"/>
                        </a:rPr>
                        <a:t>APATHY or ANXIETY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2400" b="0" i="0" dirty="0" smtClean="0">
                          <a:solidFill>
                            <a:schemeClr val="bg1"/>
                          </a:solidFill>
                          <a:latin typeface="Montserrat Light"/>
                          <a:cs typeface="Montserrat Light"/>
                        </a:rPr>
                        <a:t>ACTION &amp; FREEDOM</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9751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0" i="0" dirty="0" smtClean="0">
                          <a:solidFill>
                            <a:schemeClr val="bg1"/>
                          </a:solidFill>
                          <a:latin typeface="Montserrat Light"/>
                          <a:cs typeface="Montserrat Light"/>
                        </a:rPr>
                        <a:t>‘LET GO &amp; LET</a:t>
                      </a:r>
                      <a:r>
                        <a:rPr lang="en-GB" sz="2400" b="0" i="0" baseline="0" dirty="0" smtClean="0">
                          <a:solidFill>
                            <a:schemeClr val="bg1"/>
                          </a:solidFill>
                          <a:latin typeface="Montserrat Light"/>
                          <a:cs typeface="Montserrat Light"/>
                        </a:rPr>
                        <a:t> GOD’ or </a:t>
                      </a:r>
                      <a:r>
                        <a:rPr lang="en-GB" sz="2400" b="0" i="0" dirty="0" smtClean="0">
                          <a:solidFill>
                            <a:schemeClr val="bg1"/>
                          </a:solidFill>
                          <a:latin typeface="Montserrat Light"/>
                          <a:cs typeface="Montserrat Light"/>
                        </a:rPr>
                        <a:t>‘LEAVE IT TO ME’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2400" b="0" i="0" dirty="0" smtClean="0">
                          <a:solidFill>
                            <a:schemeClr val="bg1"/>
                          </a:solidFill>
                          <a:latin typeface="Montserrat Light"/>
                          <a:cs typeface="Montserrat Light"/>
                        </a:rPr>
                        <a:t>DEPENDENCE &amp; DOING</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2181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0" i="0" dirty="0" smtClean="0">
                          <a:solidFill>
                            <a:schemeClr val="bg1"/>
                          </a:solidFill>
                          <a:latin typeface="Montserrat Light"/>
                          <a:cs typeface="Montserrat Light"/>
                        </a:rPr>
                        <a:t>PURPOSELESS or PRIDE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2400" b="0" i="0" dirty="0" smtClean="0">
                          <a:solidFill>
                            <a:schemeClr val="bg1"/>
                          </a:solidFill>
                          <a:latin typeface="Montserrat Light"/>
                          <a:cs typeface="Montserrat Light"/>
                        </a:rPr>
                        <a:t>PURPOSEFUL &amp; HUMBLE</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2181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0" i="0" dirty="0" smtClean="0">
                          <a:solidFill>
                            <a:schemeClr val="bg1"/>
                          </a:solidFill>
                          <a:latin typeface="Montserrat Light"/>
                          <a:cs typeface="Montserrat Light"/>
                        </a:rPr>
                        <a:t>POINTLESS or DESPAIR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2400" b="0" i="0" dirty="0" smtClean="0">
                          <a:solidFill>
                            <a:schemeClr val="bg1"/>
                          </a:solidFill>
                          <a:latin typeface="Montserrat Light"/>
                          <a:cs typeface="Montserrat Light"/>
                        </a:rPr>
                        <a:t>SECURITY &amp; COMFORT</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582372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087130952"/>
              </p:ext>
            </p:extLst>
          </p:nvPr>
        </p:nvGraphicFramePr>
        <p:xfrm>
          <a:off x="457200" y="282602"/>
          <a:ext cx="8229600" cy="3891823"/>
        </p:xfrm>
        <a:graphic>
          <a:graphicData uri="http://schemas.openxmlformats.org/drawingml/2006/table">
            <a:tbl>
              <a:tblPr firstRow="1" bandRow="1">
                <a:tableStyleId>{7E9639D4-E3E2-4D34-9284-5A2195B3D0D7}</a:tableStyleId>
              </a:tblPr>
              <a:tblGrid>
                <a:gridCol w="4114800"/>
                <a:gridCol w="4114800"/>
              </a:tblGrid>
              <a:tr h="530996">
                <a:tc>
                  <a:txBody>
                    <a:bodyPr/>
                    <a:lstStyle/>
                    <a:p>
                      <a:pPr algn="ctr"/>
                      <a:r>
                        <a:rPr lang="en-GB" sz="2400" b="0" dirty="0" smtClean="0">
                          <a:latin typeface="Montserrat Black"/>
                          <a:cs typeface="Montserrat Black"/>
                        </a:rPr>
                        <a:t> DOWN TO GOD </a:t>
                      </a:r>
                      <a:r>
                        <a:rPr lang="en-GB" sz="2400" b="0" u="sng" dirty="0" smtClean="0">
                          <a:latin typeface="Montserrat Black"/>
                          <a:cs typeface="Montserrat Black"/>
                        </a:rPr>
                        <a:t>or</a:t>
                      </a:r>
                      <a:r>
                        <a:rPr lang="en-GB" sz="2400" b="0" u="none" dirty="0" smtClean="0">
                          <a:latin typeface="Montserrat Black"/>
                          <a:cs typeface="Montserrat Black"/>
                        </a:rPr>
                        <a:t> US</a:t>
                      </a:r>
                      <a:endParaRPr lang="en-GB" sz="2400" b="0" dirty="0">
                        <a:latin typeface="Montserrat Black"/>
                        <a:cs typeface="Montserrat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GB" sz="2400" b="0" dirty="0" smtClean="0">
                          <a:latin typeface="Montserrat Black"/>
                          <a:cs typeface="Montserrat Black"/>
                        </a:rPr>
                        <a:t>DOWN TO GOD</a:t>
                      </a:r>
                      <a:r>
                        <a:rPr lang="en-GB" sz="2400" b="0" baseline="0" dirty="0" smtClean="0">
                          <a:latin typeface="Montserrat Black"/>
                          <a:cs typeface="Montserrat Black"/>
                        </a:rPr>
                        <a:t> </a:t>
                      </a:r>
                      <a:r>
                        <a:rPr lang="en-GB" sz="2400" b="0" u="sng" baseline="0" dirty="0" smtClean="0">
                          <a:latin typeface="Montserrat Black"/>
                          <a:cs typeface="Montserrat Black"/>
                        </a:rPr>
                        <a:t>and</a:t>
                      </a:r>
                      <a:r>
                        <a:rPr lang="en-GB" sz="2400" b="0" u="none" baseline="0" dirty="0" smtClean="0">
                          <a:latin typeface="Montserrat Black"/>
                          <a:cs typeface="Montserrat Black"/>
                        </a:rPr>
                        <a:t> US</a:t>
                      </a:r>
                      <a:endParaRPr lang="en-GB" sz="2400" b="0" dirty="0">
                        <a:latin typeface="Montserrat Black"/>
                        <a:cs typeface="Montserrat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r>
              <a:tr h="5309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0" i="0" dirty="0" smtClean="0">
                          <a:solidFill>
                            <a:schemeClr val="bg1">
                              <a:lumMod val="85000"/>
                            </a:schemeClr>
                          </a:solidFill>
                          <a:latin typeface="Montserrat Light"/>
                          <a:cs typeface="Montserrat Light"/>
                        </a:rPr>
                        <a:t>APATHY or ANXIETY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2400" b="0" i="0" dirty="0" smtClean="0">
                          <a:solidFill>
                            <a:schemeClr val="bg1"/>
                          </a:solidFill>
                          <a:latin typeface="Montserrat Light"/>
                          <a:cs typeface="Montserrat Light"/>
                        </a:rPr>
                        <a:t>ACTION &amp; FREEDOM</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9197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0" i="0" dirty="0" smtClean="0">
                          <a:solidFill>
                            <a:schemeClr val="bg1">
                              <a:lumMod val="85000"/>
                            </a:schemeClr>
                          </a:solidFill>
                          <a:latin typeface="Montserrat Light"/>
                          <a:cs typeface="Montserrat Light"/>
                        </a:rPr>
                        <a:t>‘LET GO &amp; LET</a:t>
                      </a:r>
                      <a:r>
                        <a:rPr lang="en-GB" sz="2400" b="0" i="0" baseline="0" dirty="0" smtClean="0">
                          <a:solidFill>
                            <a:schemeClr val="bg1">
                              <a:lumMod val="85000"/>
                            </a:schemeClr>
                          </a:solidFill>
                          <a:latin typeface="Montserrat Light"/>
                          <a:cs typeface="Montserrat Light"/>
                        </a:rPr>
                        <a:t> GOD’ or </a:t>
                      </a:r>
                      <a:r>
                        <a:rPr lang="en-GB" sz="2400" b="0" i="0" dirty="0" smtClean="0">
                          <a:solidFill>
                            <a:schemeClr val="bg1">
                              <a:lumMod val="85000"/>
                            </a:schemeClr>
                          </a:solidFill>
                          <a:latin typeface="Montserrat Light"/>
                          <a:cs typeface="Montserrat Light"/>
                        </a:rPr>
                        <a:t>‘LEAVE IT TO ME’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2400" b="0" i="0" dirty="0" smtClean="0">
                          <a:solidFill>
                            <a:schemeClr val="bg1"/>
                          </a:solidFill>
                          <a:latin typeface="Montserrat Light"/>
                          <a:cs typeface="Montserrat Light"/>
                        </a:rPr>
                        <a:t>DEPENDENCE &amp; DOING</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9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0" i="0" dirty="0" smtClean="0">
                          <a:solidFill>
                            <a:schemeClr val="bg1">
                              <a:lumMod val="85000"/>
                            </a:schemeClr>
                          </a:solidFill>
                          <a:latin typeface="Montserrat Light"/>
                          <a:cs typeface="Montserrat Light"/>
                        </a:rPr>
                        <a:t>PURPOSELESS or PRIDE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2400" b="0" i="0" dirty="0" smtClean="0">
                          <a:solidFill>
                            <a:schemeClr val="bg1"/>
                          </a:solidFill>
                          <a:latin typeface="Montserrat Light"/>
                          <a:cs typeface="Montserrat Light"/>
                        </a:rPr>
                        <a:t>PURPOSEFUL &amp; HUMBLE</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9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0" i="0" dirty="0" smtClean="0">
                          <a:solidFill>
                            <a:schemeClr val="bg1">
                              <a:lumMod val="85000"/>
                            </a:schemeClr>
                          </a:solidFill>
                          <a:latin typeface="Montserrat Light"/>
                          <a:cs typeface="Montserrat Light"/>
                        </a:rPr>
                        <a:t>POINTLESS or DESPAIR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2400" b="0" i="0" dirty="0" smtClean="0">
                          <a:solidFill>
                            <a:schemeClr val="bg1"/>
                          </a:solidFill>
                          <a:latin typeface="Montserrat Light"/>
                          <a:cs typeface="Montserrat Light"/>
                        </a:rPr>
                        <a:t>SECURITY &amp; COMFORT</a:t>
                      </a: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09299">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800" b="1" i="0" dirty="0" smtClean="0">
                          <a:solidFill>
                            <a:schemeClr val="bg1"/>
                          </a:solidFill>
                          <a:latin typeface="Montserrat-Regular"/>
                          <a:cs typeface="Montserrat-Regular"/>
                        </a:rPr>
                        <a:t>GOD’S SOVEREIGNTY &amp; GRACE</a:t>
                      </a:r>
                    </a:p>
                    <a:p>
                      <a:pPr marL="0" marR="0" indent="0" algn="ctr" defTabSz="457200" rtl="0" eaLnBrk="1" fontAlgn="auto" latinLnBrk="0" hangingPunct="1">
                        <a:lnSpc>
                          <a:spcPct val="100000"/>
                        </a:lnSpc>
                        <a:spcBef>
                          <a:spcPts val="0"/>
                        </a:spcBef>
                        <a:spcAft>
                          <a:spcPts val="0"/>
                        </a:spcAft>
                        <a:buClrTx/>
                        <a:buSzTx/>
                        <a:buFontTx/>
                        <a:buNone/>
                        <a:tabLst/>
                        <a:defRPr/>
                      </a:pPr>
                      <a:r>
                        <a:rPr lang="en-GB" sz="2800" b="0" i="0" dirty="0" smtClean="0">
                          <a:solidFill>
                            <a:schemeClr val="bg1"/>
                          </a:solidFill>
                          <a:latin typeface="Montserrat-Regular"/>
                          <a:cs typeface="Montserrat-Regular"/>
                        </a:rPr>
                        <a:t>Work Hard &amp; Rest Well</a:t>
                      </a:r>
                      <a:endParaRPr lang="en-GB" sz="2800" b="0" i="0" dirty="0">
                        <a:solidFill>
                          <a:schemeClr val="bg1"/>
                        </a:solidFill>
                        <a:latin typeface="Montserrat-Regular"/>
                        <a:cs typeface="Montserrat-Regular"/>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hMerge="1">
                  <a:txBody>
                    <a:bodyPr/>
                    <a:lstStyle/>
                    <a:p>
                      <a:pPr algn="ctr"/>
                      <a:endParaRPr lang="en-GB" sz="2400" b="0" i="0" dirty="0">
                        <a:solidFill>
                          <a:schemeClr val="bg1"/>
                        </a:solidFill>
                        <a:latin typeface="Montserrat Light"/>
                        <a:cs typeface="Montserrat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3775215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716</TotalTime>
  <Words>441</Words>
  <Application>Microsoft Macintosh PowerPoint</Application>
  <PresentationFormat>On-screen Show (16:9)</PresentationFormat>
  <Paragraphs>60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Hugh Pearce</cp:lastModifiedBy>
  <cp:revision>28</cp:revision>
  <dcterms:created xsi:type="dcterms:W3CDTF">2017-04-07T16:11:37Z</dcterms:created>
  <dcterms:modified xsi:type="dcterms:W3CDTF">2017-06-04T09:58:18Z</dcterms:modified>
</cp:coreProperties>
</file>